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60" r:id="rId3"/>
    <p:sldId id="258" r:id="rId4"/>
    <p:sldId id="257"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5" r:id="rId22"/>
    <p:sldId id="276" r:id="rId23"/>
    <p:sldId id="277" r:id="rId24"/>
    <p:sldId id="278" r:id="rId25"/>
    <p:sldId id="280" r:id="rId26"/>
    <p:sldId id="281" r:id="rId27"/>
    <p:sldId id="283" r:id="rId28"/>
    <p:sldId id="284" r:id="rId29"/>
    <p:sldId id="286" r:id="rId30"/>
    <p:sldId id="287" r:id="rId31"/>
    <p:sldId id="288" r:id="rId32"/>
    <p:sldId id="291" r:id="rId33"/>
    <p:sldId id="289" r:id="rId34"/>
    <p:sldId id="292" r:id="rId35"/>
    <p:sldId id="293" r:id="rId36"/>
    <p:sldId id="29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7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gidrive 1" userId="c6b2cc27-bbfe-4c11-aa93-dd1de4a9a634" providerId="ADAL" clId="{547B68A9-9248-46F2-94C9-09D233CA3752}"/>
    <pc:docChg chg="custSel addSld delSld modSld">
      <pc:chgData name="digidrive 1" userId="c6b2cc27-bbfe-4c11-aa93-dd1de4a9a634" providerId="ADAL" clId="{547B68A9-9248-46F2-94C9-09D233CA3752}" dt="2023-06-12T14:13:02.661" v="97" actId="47"/>
      <pc:docMkLst>
        <pc:docMk/>
      </pc:docMkLst>
      <pc:sldChg chg="modSp mod">
        <pc:chgData name="digidrive 1" userId="c6b2cc27-bbfe-4c11-aa93-dd1de4a9a634" providerId="ADAL" clId="{547B68A9-9248-46F2-94C9-09D233CA3752}" dt="2023-06-12T13:06:42.988" v="91" actId="20577"/>
        <pc:sldMkLst>
          <pc:docMk/>
          <pc:sldMk cId="1894132176" sldId="257"/>
        </pc:sldMkLst>
        <pc:spChg chg="mod">
          <ac:chgData name="digidrive 1" userId="c6b2cc27-bbfe-4c11-aa93-dd1de4a9a634" providerId="ADAL" clId="{547B68A9-9248-46F2-94C9-09D233CA3752}" dt="2023-06-12T13:06:42.988" v="91" actId="20577"/>
          <ac:spMkLst>
            <pc:docMk/>
            <pc:sldMk cId="1894132176" sldId="257"/>
            <ac:spMk id="12" creationId="{43DE0B24-D438-C506-34CC-EE1659B81D23}"/>
          </ac:spMkLst>
        </pc:spChg>
      </pc:sldChg>
      <pc:sldChg chg="addSp delSp modSp mod">
        <pc:chgData name="digidrive 1" userId="c6b2cc27-bbfe-4c11-aa93-dd1de4a9a634" providerId="ADAL" clId="{547B68A9-9248-46F2-94C9-09D233CA3752}" dt="2023-06-12T13:06:58.105" v="95"/>
        <pc:sldMkLst>
          <pc:docMk/>
          <pc:sldMk cId="1337839993" sldId="295"/>
        </pc:sldMkLst>
        <pc:spChg chg="add del mod">
          <ac:chgData name="digidrive 1" userId="c6b2cc27-bbfe-4c11-aa93-dd1de4a9a634" providerId="ADAL" clId="{547B68A9-9248-46F2-94C9-09D233CA3752}" dt="2023-06-12T13:06:55.844" v="93"/>
          <ac:spMkLst>
            <pc:docMk/>
            <pc:sldMk cId="1337839993" sldId="295"/>
            <ac:spMk id="2" creationId="{B539301C-616D-A734-4C9D-9265F22FC5FD}"/>
          </ac:spMkLst>
        </pc:spChg>
        <pc:spChg chg="add mod">
          <ac:chgData name="digidrive 1" userId="c6b2cc27-bbfe-4c11-aa93-dd1de4a9a634" providerId="ADAL" clId="{547B68A9-9248-46F2-94C9-09D233CA3752}" dt="2023-06-12T13:06:58.105" v="95"/>
          <ac:spMkLst>
            <pc:docMk/>
            <pc:sldMk cId="1337839993" sldId="295"/>
            <ac:spMk id="3" creationId="{AF9AB58F-0D14-AD0F-F732-C39DD930BD8B}"/>
          </ac:spMkLst>
        </pc:spChg>
        <pc:spChg chg="mod">
          <ac:chgData name="digidrive 1" userId="c6b2cc27-bbfe-4c11-aa93-dd1de4a9a634" providerId="ADAL" clId="{547B68A9-9248-46F2-94C9-09D233CA3752}" dt="2023-06-12T13:04:08.614" v="0"/>
          <ac:spMkLst>
            <pc:docMk/>
            <pc:sldMk cId="1337839993" sldId="295"/>
            <ac:spMk id="11" creationId="{9EF41437-65FC-6B84-B1B9-7500A73CD30F}"/>
          </ac:spMkLst>
        </pc:spChg>
        <pc:spChg chg="del">
          <ac:chgData name="digidrive 1" userId="c6b2cc27-bbfe-4c11-aa93-dd1de4a9a634" providerId="ADAL" clId="{547B68A9-9248-46F2-94C9-09D233CA3752}" dt="2023-06-12T13:06:57.288" v="94" actId="478"/>
          <ac:spMkLst>
            <pc:docMk/>
            <pc:sldMk cId="1337839993" sldId="295"/>
            <ac:spMk id="12" creationId="{43DE0B24-D438-C506-34CC-EE1659B81D23}"/>
          </ac:spMkLst>
        </pc:spChg>
      </pc:sldChg>
      <pc:sldChg chg="new del">
        <pc:chgData name="digidrive 1" userId="c6b2cc27-bbfe-4c11-aa93-dd1de4a9a634" providerId="ADAL" clId="{547B68A9-9248-46F2-94C9-09D233CA3752}" dt="2023-06-12T14:13:02.661" v="97" actId="47"/>
        <pc:sldMkLst>
          <pc:docMk/>
          <pc:sldMk cId="191942226" sldId="29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9C969C-3C7F-4024-8B1C-C2F7ABFC8720}"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1032342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C969C-3C7F-4024-8B1C-C2F7ABFC8720}"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2896714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C969C-3C7F-4024-8B1C-C2F7ABFC8720}"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4001109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C969C-3C7F-4024-8B1C-C2F7ABFC8720}"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519FCC-C260-4B11-B03C-695C6F447319}"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10211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C969C-3C7F-4024-8B1C-C2F7ABFC8720}"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3845997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9C969C-3C7F-4024-8B1C-C2F7ABFC8720}" type="datetimeFigureOut">
              <a:rPr lang="en-US" smtClean="0"/>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1504912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9C969C-3C7F-4024-8B1C-C2F7ABFC8720}" type="datetimeFigureOut">
              <a:rPr lang="en-US" smtClean="0"/>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2925033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C969C-3C7F-4024-8B1C-C2F7ABFC8720}"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3487277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C969C-3C7F-4024-8B1C-C2F7ABFC8720}"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261574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C969C-3C7F-4024-8B1C-C2F7ABFC8720}"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9345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C969C-3C7F-4024-8B1C-C2F7ABFC8720}" type="datetimeFigureOut">
              <a:rPr lang="en-US" smtClean="0"/>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2666594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9C969C-3C7F-4024-8B1C-C2F7ABFC8720}"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207471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9C969C-3C7F-4024-8B1C-C2F7ABFC8720}" type="datetimeFigureOut">
              <a:rPr lang="en-US" smtClean="0"/>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16079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9C969C-3C7F-4024-8B1C-C2F7ABFC8720}" type="datetimeFigureOut">
              <a:rPr lang="en-US" smtClean="0"/>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2942535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C969C-3C7F-4024-8B1C-C2F7ABFC8720}" type="datetimeFigureOut">
              <a:rPr lang="en-US" smtClean="0"/>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3429374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9C969C-3C7F-4024-8B1C-C2F7ABFC8720}"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1645930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9C969C-3C7F-4024-8B1C-C2F7ABFC8720}" type="datetimeFigureOut">
              <a:rPr lang="en-US" smtClean="0"/>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519FCC-C260-4B11-B03C-695C6F447319}" type="slidenum">
              <a:rPr lang="en-US" smtClean="0"/>
              <a:t>‹#›</a:t>
            </a:fld>
            <a:endParaRPr lang="en-US"/>
          </a:p>
        </p:txBody>
      </p:sp>
    </p:spTree>
    <p:extLst>
      <p:ext uri="{BB962C8B-B14F-4D97-AF65-F5344CB8AC3E}">
        <p14:creationId xmlns:p14="http://schemas.microsoft.com/office/powerpoint/2010/main" val="353240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C9C969C-3C7F-4024-8B1C-C2F7ABFC8720}" type="datetimeFigureOut">
              <a:rPr lang="en-US" smtClean="0"/>
              <a:t>6/12/2023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3519FCC-C260-4B11-B03C-695C6F447319}" type="slidenum">
              <a:rPr lang="en-US" smtClean="0"/>
              <a:t>‹#›</a:t>
            </a:fld>
            <a:endParaRPr lang="en-US"/>
          </a:p>
        </p:txBody>
      </p:sp>
    </p:spTree>
    <p:extLst>
      <p:ext uri="{BB962C8B-B14F-4D97-AF65-F5344CB8AC3E}">
        <p14:creationId xmlns:p14="http://schemas.microsoft.com/office/powerpoint/2010/main" val="35174536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rive.google.com/drive/folders/14iv7-I2bhvPCkIk1q7eu7Hm24USFeYmJ?usp=shar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rive.google.com/drive/folders/14iv7-I2bhvPCkIk1q7eu7Hm24USFeYmJ?usp=shar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4788-B234-223A-643F-D27EC5511AB6}"/>
              </a:ext>
            </a:extLst>
          </p:cNvPr>
          <p:cNvSpPr>
            <a:spLocks noGrp="1"/>
          </p:cNvSpPr>
          <p:nvPr>
            <p:ph type="ctrTitle"/>
          </p:nvPr>
        </p:nvSpPr>
        <p:spPr>
          <a:xfrm>
            <a:off x="452673" y="1333879"/>
            <a:ext cx="7116024" cy="3200400"/>
          </a:xfrm>
        </p:spPr>
        <p:txBody>
          <a:bodyPr>
            <a:normAutofit/>
          </a:bodyPr>
          <a:lstStyle/>
          <a:p>
            <a:pPr algn="l"/>
            <a:r>
              <a:rPr lang="en-US" sz="6000" b="1" dirty="0"/>
              <a:t>BANK LOAN </a:t>
            </a:r>
            <a:br>
              <a:rPr lang="en-US" sz="6000" b="1" dirty="0"/>
            </a:br>
            <a:r>
              <a:rPr lang="en-US" sz="6000" b="1" dirty="0"/>
              <a:t>CASE STUDY</a:t>
            </a:r>
          </a:p>
        </p:txBody>
      </p:sp>
      <p:pic>
        <p:nvPicPr>
          <p:cNvPr id="1026" name="Picture 2" descr="...">
            <a:extLst>
              <a:ext uri="{FF2B5EF4-FFF2-40B4-BE49-F238E27FC236}">
                <a16:creationId xmlns:a16="http://schemas.microsoft.com/office/drawing/2014/main" id="{E087D80E-C1F4-1027-0894-9E32B2A89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55" y="76484"/>
            <a:ext cx="961152" cy="3037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937E1F-1843-72EC-262A-D87C1AD8C512}"/>
              </a:ext>
            </a:extLst>
          </p:cNvPr>
          <p:cNvSpPr txBox="1"/>
          <p:nvPr/>
        </p:nvSpPr>
        <p:spPr>
          <a:xfrm>
            <a:off x="9614780" y="6183517"/>
            <a:ext cx="2489703" cy="369332"/>
          </a:xfrm>
          <a:prstGeom prst="rect">
            <a:avLst/>
          </a:prstGeom>
          <a:noFill/>
        </p:spPr>
        <p:txBody>
          <a:bodyPr wrap="square" rtlCol="0">
            <a:spAutoFit/>
          </a:bodyPr>
          <a:lstStyle/>
          <a:p>
            <a:r>
              <a:rPr lang="en-US" b="1" dirty="0"/>
              <a:t>~ ARYAN AUDITTO</a:t>
            </a:r>
          </a:p>
        </p:txBody>
      </p:sp>
    </p:spTree>
    <p:extLst>
      <p:ext uri="{BB962C8B-B14F-4D97-AF65-F5344CB8AC3E}">
        <p14:creationId xmlns:p14="http://schemas.microsoft.com/office/powerpoint/2010/main" val="353253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4. Data Imbalance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561315" y="995880"/>
            <a:ext cx="10615707" cy="4284361"/>
          </a:xfrm>
        </p:spPr>
        <p:txBody>
          <a:bodyPr>
            <a:normAutofit/>
          </a:bodyPr>
          <a:lstStyle/>
          <a:p>
            <a:pPr marL="36900" indent="0">
              <a:buNone/>
            </a:pPr>
            <a:r>
              <a:rPr lang="en-US" sz="1600" i="0" dirty="0">
                <a:solidFill>
                  <a:schemeClr val="tx1"/>
                </a:solidFill>
                <a:effectLst/>
                <a:latin typeface="Söhne"/>
              </a:rPr>
              <a:t>Data imbalance refers to a situation when there is an unequal representation of different classes or categories in the dataset.</a:t>
            </a:r>
          </a:p>
          <a:p>
            <a:pPr marL="36900" indent="0">
              <a:buNone/>
            </a:pPr>
            <a:endParaRPr lang="en-US" sz="1600" b="1" dirty="0">
              <a:solidFill>
                <a:schemeClr val="tx1"/>
              </a:solidFill>
              <a:effectLst/>
              <a:latin typeface="Söhne"/>
              <a:cs typeface="Arial" panose="020B0604020202020204" pitchFamily="34" charset="0"/>
            </a:endParaRPr>
          </a:p>
          <a:p>
            <a:pPr marL="36900" indent="0">
              <a:buNone/>
            </a:pPr>
            <a:r>
              <a:rPr lang="en-US" sz="1600" b="1" dirty="0">
                <a:solidFill>
                  <a:schemeClr val="tx1"/>
                </a:solidFill>
                <a:effectLst/>
                <a:latin typeface="Söhne"/>
                <a:cs typeface="Arial" panose="020B0604020202020204" pitchFamily="34" charset="0"/>
              </a:rPr>
              <a:t>Following data imbalance are determined using pivot table and visualized using pivot charts :</a:t>
            </a:r>
            <a:endParaRPr lang="en-US" sz="1800" b="1"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D73CACC-7FF1-7201-A7C2-52F91F426341}"/>
              </a:ext>
            </a:extLst>
          </p:cNvPr>
          <p:cNvPicPr>
            <a:picLocks noChangeAspect="1"/>
          </p:cNvPicPr>
          <p:nvPr/>
        </p:nvPicPr>
        <p:blipFill rotWithShape="1">
          <a:blip r:embed="rId2">
            <a:extLst>
              <a:ext uri="{28A0092B-C50C-407E-A947-70E740481C1C}">
                <a14:useLocalDpi xmlns:a14="http://schemas.microsoft.com/office/drawing/2010/main" val="0"/>
              </a:ext>
            </a:extLst>
          </a:blip>
          <a:srcRect l="30372" t="33399" r="29233" b="25677"/>
          <a:stretch/>
        </p:blipFill>
        <p:spPr>
          <a:xfrm>
            <a:off x="561315" y="2548194"/>
            <a:ext cx="5239200" cy="2985574"/>
          </a:xfrm>
          <a:prstGeom prst="rect">
            <a:avLst/>
          </a:prstGeom>
        </p:spPr>
      </p:pic>
      <p:pic>
        <p:nvPicPr>
          <p:cNvPr id="11" name="Picture 10">
            <a:extLst>
              <a:ext uri="{FF2B5EF4-FFF2-40B4-BE49-F238E27FC236}">
                <a16:creationId xmlns:a16="http://schemas.microsoft.com/office/drawing/2014/main" id="{C8066885-354F-78A0-FB20-80B9B0D1209C}"/>
              </a:ext>
            </a:extLst>
          </p:cNvPr>
          <p:cNvPicPr>
            <a:picLocks noChangeAspect="1"/>
          </p:cNvPicPr>
          <p:nvPr/>
        </p:nvPicPr>
        <p:blipFill rotWithShape="1">
          <a:blip r:embed="rId3">
            <a:extLst>
              <a:ext uri="{28A0092B-C50C-407E-A947-70E740481C1C}">
                <a14:useLocalDpi xmlns:a14="http://schemas.microsoft.com/office/drawing/2010/main" val="0"/>
              </a:ext>
            </a:extLst>
          </a:blip>
          <a:srcRect l="28069" t="37126" r="32203" b="20836"/>
          <a:stretch/>
        </p:blipFill>
        <p:spPr>
          <a:xfrm>
            <a:off x="6157499" y="2546093"/>
            <a:ext cx="5473185" cy="2987675"/>
          </a:xfrm>
          <a:prstGeom prst="rect">
            <a:avLst/>
          </a:prstGeom>
        </p:spPr>
      </p:pic>
    </p:spTree>
    <p:extLst>
      <p:ext uri="{BB962C8B-B14F-4D97-AF65-F5344CB8AC3E}">
        <p14:creationId xmlns:p14="http://schemas.microsoft.com/office/powerpoint/2010/main" val="2815727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4. Data Imbalance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561315" y="995880"/>
            <a:ext cx="10615707" cy="4284361"/>
          </a:xfrm>
        </p:spPr>
        <p:txBody>
          <a:bodyPr>
            <a:normAutofit/>
          </a:bodyPr>
          <a:lstStyle/>
          <a:p>
            <a:pPr marL="36900" indent="0">
              <a:buNone/>
            </a:pPr>
            <a:r>
              <a:rPr lang="en-US" sz="1600" i="0" dirty="0">
                <a:solidFill>
                  <a:schemeClr val="tx1"/>
                </a:solidFill>
                <a:effectLst/>
                <a:latin typeface="Söhne"/>
              </a:rPr>
              <a:t>Data imbalance refers to a situation when there is an unequal representation of different classes or categories in the dataset.</a:t>
            </a:r>
          </a:p>
          <a:p>
            <a:pPr marL="36900" indent="0">
              <a:buNone/>
            </a:pPr>
            <a:endParaRPr lang="en-US" sz="1600" b="1" dirty="0">
              <a:solidFill>
                <a:schemeClr val="tx1"/>
              </a:solidFill>
              <a:effectLst/>
              <a:latin typeface="Söhne"/>
              <a:cs typeface="Arial" panose="020B0604020202020204" pitchFamily="34" charset="0"/>
            </a:endParaRPr>
          </a:p>
          <a:p>
            <a:pPr marL="36900" indent="0">
              <a:buNone/>
            </a:pPr>
            <a:r>
              <a:rPr lang="en-US" sz="1600" b="1" dirty="0">
                <a:solidFill>
                  <a:schemeClr val="tx1"/>
                </a:solidFill>
                <a:effectLst/>
                <a:latin typeface="Söhne"/>
                <a:cs typeface="Arial" panose="020B0604020202020204" pitchFamily="34" charset="0"/>
              </a:rPr>
              <a:t>Following data imbalance are determined using pivot table and visualized using pivot charts :</a:t>
            </a:r>
            <a:endParaRPr lang="en-US" sz="1800"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909B63A-D5BE-F773-3E37-86B2A2BBE454}"/>
              </a:ext>
            </a:extLst>
          </p:cNvPr>
          <p:cNvPicPr>
            <a:picLocks noChangeAspect="1"/>
          </p:cNvPicPr>
          <p:nvPr/>
        </p:nvPicPr>
        <p:blipFill rotWithShape="1">
          <a:blip r:embed="rId2">
            <a:extLst>
              <a:ext uri="{28A0092B-C50C-407E-A947-70E740481C1C}">
                <a14:useLocalDpi xmlns:a14="http://schemas.microsoft.com/office/drawing/2010/main" val="0"/>
              </a:ext>
            </a:extLst>
          </a:blip>
          <a:srcRect l="30297" t="37528" r="28341" b="20835"/>
          <a:stretch/>
        </p:blipFill>
        <p:spPr>
          <a:xfrm>
            <a:off x="561315" y="2573638"/>
            <a:ext cx="5314384" cy="2938793"/>
          </a:xfrm>
          <a:prstGeom prst="rect">
            <a:avLst/>
          </a:prstGeom>
        </p:spPr>
      </p:pic>
      <p:pic>
        <p:nvPicPr>
          <p:cNvPr id="7" name="Picture 6">
            <a:extLst>
              <a:ext uri="{FF2B5EF4-FFF2-40B4-BE49-F238E27FC236}">
                <a16:creationId xmlns:a16="http://schemas.microsoft.com/office/drawing/2014/main" id="{D0C038A8-6183-A579-3C8E-3DE71B8B0018}"/>
              </a:ext>
            </a:extLst>
          </p:cNvPr>
          <p:cNvPicPr>
            <a:picLocks noChangeAspect="1"/>
          </p:cNvPicPr>
          <p:nvPr/>
        </p:nvPicPr>
        <p:blipFill rotWithShape="1">
          <a:blip r:embed="rId3">
            <a:extLst>
              <a:ext uri="{28A0092B-C50C-407E-A947-70E740481C1C}">
                <a14:useLocalDpi xmlns:a14="http://schemas.microsoft.com/office/drawing/2010/main" val="0"/>
              </a:ext>
            </a:extLst>
          </a:blip>
          <a:srcRect l="32822" t="40660" r="25817" b="18284"/>
          <a:stretch/>
        </p:blipFill>
        <p:spPr>
          <a:xfrm>
            <a:off x="6263513" y="2573638"/>
            <a:ext cx="5367172" cy="2938793"/>
          </a:xfrm>
          <a:prstGeom prst="rect">
            <a:avLst/>
          </a:prstGeom>
        </p:spPr>
      </p:pic>
    </p:spTree>
    <p:extLst>
      <p:ext uri="{BB962C8B-B14F-4D97-AF65-F5344CB8AC3E}">
        <p14:creationId xmlns:p14="http://schemas.microsoft.com/office/powerpoint/2010/main" val="3437189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4. Data Imbalance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561315" y="995880"/>
            <a:ext cx="10615707" cy="4284361"/>
          </a:xfrm>
        </p:spPr>
        <p:txBody>
          <a:bodyPr>
            <a:normAutofit/>
          </a:bodyPr>
          <a:lstStyle/>
          <a:p>
            <a:pPr marL="36900" indent="0">
              <a:buNone/>
            </a:pPr>
            <a:r>
              <a:rPr lang="en-US" sz="1600" i="0" dirty="0">
                <a:solidFill>
                  <a:schemeClr val="tx1"/>
                </a:solidFill>
                <a:effectLst/>
                <a:latin typeface="Söhne"/>
              </a:rPr>
              <a:t>Data imbalance refers to a situation when there is an unequal representation of different classes or categories in the dataset.</a:t>
            </a:r>
          </a:p>
          <a:p>
            <a:pPr marL="36900" indent="0">
              <a:buNone/>
            </a:pPr>
            <a:endParaRPr lang="en-US" sz="1600" b="1" dirty="0">
              <a:solidFill>
                <a:schemeClr val="tx1"/>
              </a:solidFill>
              <a:effectLst/>
              <a:latin typeface="Söhne"/>
              <a:cs typeface="Arial" panose="020B0604020202020204" pitchFamily="34" charset="0"/>
            </a:endParaRPr>
          </a:p>
          <a:p>
            <a:pPr marL="36900" indent="0">
              <a:buNone/>
            </a:pPr>
            <a:r>
              <a:rPr lang="en-US" sz="1600" b="1" dirty="0">
                <a:solidFill>
                  <a:schemeClr val="tx1"/>
                </a:solidFill>
                <a:effectLst/>
                <a:latin typeface="Söhne"/>
                <a:cs typeface="Arial" panose="020B0604020202020204" pitchFamily="34" charset="0"/>
              </a:rPr>
              <a:t>Following data imbalance are determined using pivot table and visualized using pivot charts :</a:t>
            </a:r>
            <a:endParaRPr lang="en-US" sz="1800" b="1"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00037F5-F9A7-EBBD-84D7-4CB9CC6F3EA0}"/>
              </a:ext>
            </a:extLst>
          </p:cNvPr>
          <p:cNvPicPr>
            <a:picLocks noChangeAspect="1"/>
          </p:cNvPicPr>
          <p:nvPr/>
        </p:nvPicPr>
        <p:blipFill rotWithShape="1">
          <a:blip r:embed="rId2">
            <a:extLst>
              <a:ext uri="{28A0092B-C50C-407E-A947-70E740481C1C}">
                <a14:useLocalDpi xmlns:a14="http://schemas.microsoft.com/office/drawing/2010/main" val="0"/>
              </a:ext>
            </a:extLst>
          </a:blip>
          <a:srcRect l="33045" t="38548" r="29827" b="19604"/>
          <a:stretch/>
        </p:blipFill>
        <p:spPr>
          <a:xfrm>
            <a:off x="3271318" y="2401238"/>
            <a:ext cx="5649363" cy="3581695"/>
          </a:xfrm>
          <a:prstGeom prst="rect">
            <a:avLst/>
          </a:prstGeom>
        </p:spPr>
      </p:pic>
    </p:spTree>
    <p:extLst>
      <p:ext uri="{BB962C8B-B14F-4D97-AF65-F5344CB8AC3E}">
        <p14:creationId xmlns:p14="http://schemas.microsoft.com/office/powerpoint/2010/main" val="704565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Univariate Analysis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506994" y="1457607"/>
            <a:ext cx="10615707" cy="4284361"/>
          </a:xfrm>
        </p:spPr>
        <p:txBody>
          <a:bodyPr>
            <a:normAutofit/>
          </a:bodyPr>
          <a:lstStyle/>
          <a:p>
            <a:pPr marL="36900" indent="0">
              <a:buNone/>
            </a:pPr>
            <a:r>
              <a:rPr lang="en-US" sz="1600" b="0" i="0" dirty="0">
                <a:solidFill>
                  <a:schemeClr val="tx1"/>
                </a:solidFill>
                <a:effectLst/>
                <a:latin typeface="Söhne"/>
              </a:rPr>
              <a:t>Univariate analysis is a statistical analysis technique that focuses on examining and summarizing the characteristics and distribution of a single variable at a time. It involves analyzing and describing the data of a single variable without considering its relationship with other variables.</a:t>
            </a:r>
          </a:p>
          <a:p>
            <a:pPr marL="36900" indent="0">
              <a:buNone/>
            </a:pPr>
            <a:endParaRPr lang="en-US" sz="1600" b="0" i="0" dirty="0">
              <a:solidFill>
                <a:schemeClr val="tx1"/>
              </a:solidFill>
              <a:effectLst/>
              <a:latin typeface="Söhne"/>
            </a:endParaRPr>
          </a:p>
          <a:p>
            <a:pPr marL="36900" indent="0">
              <a:buNone/>
            </a:pPr>
            <a:r>
              <a:rPr lang="en-US" sz="1600" b="1" dirty="0">
                <a:solidFill>
                  <a:schemeClr val="tx1"/>
                </a:solidFill>
                <a:effectLst/>
                <a:latin typeface="Söhne"/>
                <a:cs typeface="Arial" panose="020B0604020202020204" pitchFamily="34" charset="0"/>
              </a:rPr>
              <a:t>Following shows all the univariate analysis for application data : </a:t>
            </a:r>
          </a:p>
          <a:p>
            <a:r>
              <a:rPr lang="en-US" sz="1600" dirty="0">
                <a:solidFill>
                  <a:schemeClr val="tx1"/>
                </a:solidFill>
                <a:effectLst/>
                <a:latin typeface="Söhne"/>
                <a:cs typeface="Arial" panose="020B0604020202020204" pitchFamily="34" charset="0"/>
              </a:rPr>
              <a:t>Majority of credit amount of loan lies between 45000 to 1045000</a:t>
            </a:r>
          </a:p>
          <a:p>
            <a:r>
              <a:rPr lang="en-US" sz="1600" dirty="0">
                <a:solidFill>
                  <a:schemeClr val="tx1"/>
                </a:solidFill>
                <a:effectLst/>
                <a:latin typeface="Söhne"/>
                <a:cs typeface="Arial" panose="020B0604020202020204" pitchFamily="34" charset="0"/>
              </a:rPr>
              <a:t>Clients with lower income are shown more to apply for loan than the ones having higher income</a:t>
            </a:r>
          </a:p>
          <a:p>
            <a:r>
              <a:rPr lang="en-US" sz="1600" dirty="0">
                <a:solidFill>
                  <a:schemeClr val="tx1"/>
                </a:solidFill>
                <a:effectLst/>
                <a:latin typeface="Söhne"/>
                <a:cs typeface="Arial" panose="020B0604020202020204" pitchFamily="34" charset="0"/>
              </a:rPr>
              <a:t>Clients mostly under “Working” section have applied for loans followed by clients under “ Commercial Associate” and “Pensioner” section.</a:t>
            </a:r>
          </a:p>
          <a:p>
            <a:r>
              <a:rPr lang="en-US" sz="1600" dirty="0">
                <a:solidFill>
                  <a:schemeClr val="tx1"/>
                </a:solidFill>
                <a:effectLst/>
                <a:latin typeface="Söhne"/>
                <a:cs typeface="Arial" panose="020B0604020202020204" pitchFamily="34" charset="0"/>
              </a:rPr>
              <a:t>Statistically people who got married have applied for  more loans as compared others.</a:t>
            </a:r>
          </a:p>
          <a:p>
            <a:r>
              <a:rPr lang="en-US" sz="1600" dirty="0">
                <a:solidFill>
                  <a:schemeClr val="tx1"/>
                </a:solidFill>
                <a:effectLst/>
                <a:latin typeface="Söhne"/>
                <a:cs typeface="Arial" panose="020B0604020202020204" pitchFamily="34" charset="0"/>
              </a:rPr>
              <a:t>People who own House/Apartment are way likely to apply for loans as compared to others.</a:t>
            </a:r>
          </a:p>
          <a:p>
            <a:r>
              <a:rPr lang="en-US" sz="1600" dirty="0">
                <a:solidFill>
                  <a:schemeClr val="tx1"/>
                </a:solidFill>
                <a:effectLst/>
                <a:latin typeface="Söhne"/>
                <a:cs typeface="Arial" panose="020B0604020202020204" pitchFamily="34" charset="0"/>
              </a:rPr>
              <a:t>Clients who have been employed with experience of  0-5 years period are more likely to apply for loans.</a:t>
            </a:r>
          </a:p>
          <a:p>
            <a:pPr marL="36900" indent="0">
              <a:buNone/>
            </a:pPr>
            <a:endParaRPr lang="en-US" sz="18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2901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Univariate Analysis :-</a:t>
            </a:r>
          </a:p>
        </p:txBody>
      </p:sp>
      <p:pic>
        <p:nvPicPr>
          <p:cNvPr id="7" name="Picture 6">
            <a:extLst>
              <a:ext uri="{FF2B5EF4-FFF2-40B4-BE49-F238E27FC236}">
                <a16:creationId xmlns:a16="http://schemas.microsoft.com/office/drawing/2014/main" id="{C6A85DA4-E582-7064-B9F9-498638FDF085}"/>
              </a:ext>
            </a:extLst>
          </p:cNvPr>
          <p:cNvPicPr>
            <a:picLocks noChangeAspect="1"/>
          </p:cNvPicPr>
          <p:nvPr/>
        </p:nvPicPr>
        <p:blipFill rotWithShape="1">
          <a:blip r:embed="rId2">
            <a:extLst>
              <a:ext uri="{28A0092B-C50C-407E-A947-70E740481C1C}">
                <a14:useLocalDpi xmlns:a14="http://schemas.microsoft.com/office/drawing/2010/main" val="0"/>
              </a:ext>
            </a:extLst>
          </a:blip>
          <a:srcRect l="21460" t="32475" r="30867" b="22640"/>
          <a:stretch/>
        </p:blipFill>
        <p:spPr>
          <a:xfrm>
            <a:off x="579421" y="923453"/>
            <a:ext cx="5213996" cy="2761307"/>
          </a:xfrm>
          <a:prstGeom prst="rect">
            <a:avLst/>
          </a:prstGeom>
        </p:spPr>
      </p:pic>
      <p:pic>
        <p:nvPicPr>
          <p:cNvPr id="9" name="Picture 8">
            <a:extLst>
              <a:ext uri="{FF2B5EF4-FFF2-40B4-BE49-F238E27FC236}">
                <a16:creationId xmlns:a16="http://schemas.microsoft.com/office/drawing/2014/main" id="{BA052174-E31F-AB98-B8F4-6171B8A0AFCF}"/>
              </a:ext>
            </a:extLst>
          </p:cNvPr>
          <p:cNvPicPr>
            <a:picLocks noChangeAspect="1"/>
          </p:cNvPicPr>
          <p:nvPr/>
        </p:nvPicPr>
        <p:blipFill rotWithShape="1">
          <a:blip r:embed="rId3">
            <a:extLst>
              <a:ext uri="{28A0092B-C50C-407E-A947-70E740481C1C}">
                <a14:useLocalDpi xmlns:a14="http://schemas.microsoft.com/office/drawing/2010/main" val="0"/>
              </a:ext>
            </a:extLst>
          </a:blip>
          <a:srcRect l="28218" t="33267" r="16386" b="15116"/>
          <a:stretch/>
        </p:blipFill>
        <p:spPr>
          <a:xfrm>
            <a:off x="6344203" y="923453"/>
            <a:ext cx="5268376" cy="2761308"/>
          </a:xfrm>
          <a:prstGeom prst="rect">
            <a:avLst/>
          </a:prstGeom>
        </p:spPr>
      </p:pic>
      <p:pic>
        <p:nvPicPr>
          <p:cNvPr id="11" name="Picture 10">
            <a:extLst>
              <a:ext uri="{FF2B5EF4-FFF2-40B4-BE49-F238E27FC236}">
                <a16:creationId xmlns:a16="http://schemas.microsoft.com/office/drawing/2014/main" id="{841BB2A5-6616-733A-7C20-EA74E58373D2}"/>
              </a:ext>
            </a:extLst>
          </p:cNvPr>
          <p:cNvPicPr>
            <a:picLocks noChangeAspect="1"/>
          </p:cNvPicPr>
          <p:nvPr/>
        </p:nvPicPr>
        <p:blipFill rotWithShape="1">
          <a:blip r:embed="rId4">
            <a:extLst>
              <a:ext uri="{28A0092B-C50C-407E-A947-70E740481C1C}">
                <a14:useLocalDpi xmlns:a14="http://schemas.microsoft.com/office/drawing/2010/main" val="0"/>
              </a:ext>
            </a:extLst>
          </a:blip>
          <a:srcRect l="26139" t="39471" r="33316" b="18680"/>
          <a:stretch/>
        </p:blipFill>
        <p:spPr>
          <a:xfrm>
            <a:off x="579421" y="3890164"/>
            <a:ext cx="5213996" cy="2761307"/>
          </a:xfrm>
          <a:prstGeom prst="rect">
            <a:avLst/>
          </a:prstGeom>
        </p:spPr>
      </p:pic>
      <p:pic>
        <p:nvPicPr>
          <p:cNvPr id="13" name="Picture 12">
            <a:extLst>
              <a:ext uri="{FF2B5EF4-FFF2-40B4-BE49-F238E27FC236}">
                <a16:creationId xmlns:a16="http://schemas.microsoft.com/office/drawing/2014/main" id="{BF6933FC-8E45-D152-7F39-00370A056C75}"/>
              </a:ext>
            </a:extLst>
          </p:cNvPr>
          <p:cNvPicPr>
            <a:picLocks noChangeAspect="1"/>
          </p:cNvPicPr>
          <p:nvPr/>
        </p:nvPicPr>
        <p:blipFill rotWithShape="1">
          <a:blip r:embed="rId5">
            <a:extLst>
              <a:ext uri="{28A0092B-C50C-407E-A947-70E740481C1C}">
                <a14:useLocalDpi xmlns:a14="http://schemas.microsoft.com/office/drawing/2010/main" val="0"/>
              </a:ext>
            </a:extLst>
          </a:blip>
          <a:srcRect l="26287" t="35643" r="28490" b="21452"/>
          <a:stretch/>
        </p:blipFill>
        <p:spPr>
          <a:xfrm>
            <a:off x="6344203" y="3988057"/>
            <a:ext cx="5268376" cy="2663414"/>
          </a:xfrm>
          <a:prstGeom prst="rect">
            <a:avLst/>
          </a:prstGeom>
        </p:spPr>
      </p:pic>
    </p:spTree>
    <p:extLst>
      <p:ext uri="{BB962C8B-B14F-4D97-AF65-F5344CB8AC3E}">
        <p14:creationId xmlns:p14="http://schemas.microsoft.com/office/powerpoint/2010/main" val="2391720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Univariate Analysis :-</a:t>
            </a:r>
          </a:p>
        </p:txBody>
      </p:sp>
      <p:pic>
        <p:nvPicPr>
          <p:cNvPr id="4" name="Picture 3">
            <a:extLst>
              <a:ext uri="{FF2B5EF4-FFF2-40B4-BE49-F238E27FC236}">
                <a16:creationId xmlns:a16="http://schemas.microsoft.com/office/drawing/2014/main" id="{C601B3BB-B935-D2B1-BCD8-0E7ACB24075A}"/>
              </a:ext>
            </a:extLst>
          </p:cNvPr>
          <p:cNvPicPr>
            <a:picLocks noChangeAspect="1"/>
          </p:cNvPicPr>
          <p:nvPr/>
        </p:nvPicPr>
        <p:blipFill rotWithShape="1">
          <a:blip r:embed="rId2">
            <a:extLst>
              <a:ext uri="{28A0092B-C50C-407E-A947-70E740481C1C}">
                <a14:useLocalDpi xmlns:a14="http://schemas.microsoft.com/office/drawing/2010/main" val="0"/>
              </a:ext>
            </a:extLst>
          </a:blip>
          <a:srcRect l="25025" t="38152" r="32054" b="18416"/>
          <a:stretch/>
        </p:blipFill>
        <p:spPr>
          <a:xfrm>
            <a:off x="452674" y="959668"/>
            <a:ext cx="4882980" cy="2779414"/>
          </a:xfrm>
          <a:prstGeom prst="rect">
            <a:avLst/>
          </a:prstGeom>
        </p:spPr>
      </p:pic>
      <p:pic>
        <p:nvPicPr>
          <p:cNvPr id="6" name="Picture 5">
            <a:extLst>
              <a:ext uri="{FF2B5EF4-FFF2-40B4-BE49-F238E27FC236}">
                <a16:creationId xmlns:a16="http://schemas.microsoft.com/office/drawing/2014/main" id="{C4B7584A-761E-E7B6-5F31-24838B2217AA}"/>
              </a:ext>
            </a:extLst>
          </p:cNvPr>
          <p:cNvPicPr>
            <a:picLocks noChangeAspect="1"/>
          </p:cNvPicPr>
          <p:nvPr/>
        </p:nvPicPr>
        <p:blipFill rotWithShape="1">
          <a:blip r:embed="rId3">
            <a:extLst>
              <a:ext uri="{28A0092B-C50C-407E-A947-70E740481C1C}">
                <a14:useLocalDpi xmlns:a14="http://schemas.microsoft.com/office/drawing/2010/main" val="0"/>
              </a:ext>
            </a:extLst>
          </a:blip>
          <a:srcRect l="24357" t="36435" r="28267" b="17228"/>
          <a:stretch/>
        </p:blipFill>
        <p:spPr>
          <a:xfrm>
            <a:off x="5930020" y="959668"/>
            <a:ext cx="5332492" cy="2774267"/>
          </a:xfrm>
          <a:prstGeom prst="rect">
            <a:avLst/>
          </a:prstGeom>
        </p:spPr>
      </p:pic>
    </p:spTree>
    <p:extLst>
      <p:ext uri="{BB962C8B-B14F-4D97-AF65-F5344CB8AC3E}">
        <p14:creationId xmlns:p14="http://schemas.microsoft.com/office/powerpoint/2010/main" val="3087772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Segmented Univariate Analysis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79834" y="977774"/>
            <a:ext cx="10615707" cy="4284361"/>
          </a:xfrm>
        </p:spPr>
        <p:txBody>
          <a:bodyPr>
            <a:normAutofit/>
          </a:bodyPr>
          <a:lstStyle/>
          <a:p>
            <a:pPr marL="36900" indent="0">
              <a:buNone/>
            </a:pPr>
            <a:r>
              <a:rPr lang="en-US" sz="1400" b="0" i="0" dirty="0">
                <a:solidFill>
                  <a:schemeClr val="tx1"/>
                </a:solidFill>
                <a:effectLst/>
                <a:latin typeface="Arial" panose="020B0604020202020204" pitchFamily="34" charset="0"/>
                <a:cs typeface="Arial" panose="020B0604020202020204" pitchFamily="34" charset="0"/>
              </a:rPr>
              <a:t>Segmented univariate analysis is a technique in data analysis where the dataset is divided into distinct segments or groups based on a single variable, and separate univariate analysis is performed on each segment.</a:t>
            </a:r>
          </a:p>
          <a:p>
            <a:pPr marL="36900" indent="0">
              <a:buNone/>
            </a:pPr>
            <a:endParaRPr lang="en-US" sz="1600" b="0" i="0" dirty="0">
              <a:solidFill>
                <a:schemeClr val="tx1"/>
              </a:solidFill>
              <a:effectLst/>
              <a:latin typeface="Arial" panose="020B0604020202020204" pitchFamily="34" charset="0"/>
              <a:cs typeface="Arial" panose="020B0604020202020204" pitchFamily="34" charset="0"/>
            </a:endParaRPr>
          </a:p>
          <a:p>
            <a:pPr marL="36900" indent="0">
              <a:buNone/>
            </a:pPr>
            <a:r>
              <a:rPr lang="en-US" sz="1600" b="1" dirty="0">
                <a:solidFill>
                  <a:schemeClr val="tx1"/>
                </a:solidFill>
                <a:effectLst/>
                <a:latin typeface="Söhne"/>
                <a:cs typeface="Arial" panose="020B0604020202020204" pitchFamily="34" charset="0"/>
              </a:rPr>
              <a:t>Following shows all the Segmented univariate analysis for application data : </a:t>
            </a:r>
            <a:endParaRPr lang="en-US" sz="1800" b="1" dirty="0">
              <a:solidFill>
                <a:schemeClr val="tx1"/>
              </a:solidFill>
              <a:effectLst/>
              <a:latin typeface="Arial" panose="020B0604020202020204" pitchFamily="34" charset="0"/>
              <a:cs typeface="Arial" panose="020B0604020202020204" pitchFamily="34" charset="0"/>
            </a:endParaRPr>
          </a:p>
          <a:p>
            <a:r>
              <a:rPr lang="en-US" sz="1600" dirty="0">
                <a:solidFill>
                  <a:schemeClr val="tx1"/>
                </a:solidFill>
                <a:effectLst/>
                <a:latin typeface="Arial" panose="020B0604020202020204" pitchFamily="34" charset="0"/>
                <a:cs typeface="Arial" panose="020B0604020202020204" pitchFamily="34" charset="0"/>
              </a:rPr>
              <a:t>Majority of the clients have an income in range between 75000-250000. Clients with more than 500000 income are very less likely to apply for loans.</a:t>
            </a:r>
          </a:p>
          <a:p>
            <a:r>
              <a:rPr lang="en-US" sz="1600" dirty="0">
                <a:solidFill>
                  <a:schemeClr val="tx1"/>
                </a:solidFill>
                <a:effectLst/>
                <a:latin typeface="Arial" panose="020B0604020202020204" pitchFamily="34" charset="0"/>
                <a:cs typeface="Arial" panose="020B0604020202020204" pitchFamily="34" charset="0"/>
              </a:rPr>
              <a:t>Cash loans are much likely to get default with client having payment difficulties.</a:t>
            </a:r>
          </a:p>
          <a:p>
            <a:pPr marL="36900" indent="0">
              <a:buNone/>
            </a:pP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400" dirty="0">
              <a:solidFill>
                <a:schemeClr val="tx1"/>
              </a:solidFill>
              <a:effectLst/>
              <a:latin typeface="Söhne"/>
              <a:cs typeface="Arial" panose="020B0604020202020204" pitchFamily="34" charset="0"/>
            </a:endParaRPr>
          </a:p>
        </p:txBody>
      </p:sp>
      <p:pic>
        <p:nvPicPr>
          <p:cNvPr id="7" name="Picture 6">
            <a:extLst>
              <a:ext uri="{FF2B5EF4-FFF2-40B4-BE49-F238E27FC236}">
                <a16:creationId xmlns:a16="http://schemas.microsoft.com/office/drawing/2014/main" id="{DA9909DD-EA5D-9FAD-0579-EA4218D4633F}"/>
              </a:ext>
            </a:extLst>
          </p:cNvPr>
          <p:cNvPicPr>
            <a:picLocks noChangeAspect="1"/>
          </p:cNvPicPr>
          <p:nvPr/>
        </p:nvPicPr>
        <p:blipFill rotWithShape="1">
          <a:blip r:embed="rId2">
            <a:extLst>
              <a:ext uri="{28A0092B-C50C-407E-A947-70E740481C1C}">
                <a14:useLocalDpi xmlns:a14="http://schemas.microsoft.com/office/drawing/2010/main" val="0"/>
              </a:ext>
            </a:extLst>
          </a:blip>
          <a:srcRect l="5603" t="34455" r="7327" b="15512"/>
          <a:stretch/>
        </p:blipFill>
        <p:spPr>
          <a:xfrm>
            <a:off x="144856" y="3542169"/>
            <a:ext cx="6405797" cy="2358427"/>
          </a:xfrm>
          <a:prstGeom prst="rect">
            <a:avLst/>
          </a:prstGeom>
        </p:spPr>
      </p:pic>
      <p:pic>
        <p:nvPicPr>
          <p:cNvPr id="9" name="Picture 8">
            <a:extLst>
              <a:ext uri="{FF2B5EF4-FFF2-40B4-BE49-F238E27FC236}">
                <a16:creationId xmlns:a16="http://schemas.microsoft.com/office/drawing/2014/main" id="{092F6BDF-99B1-6609-3BBD-FBE9353B3647}"/>
              </a:ext>
            </a:extLst>
          </p:cNvPr>
          <p:cNvPicPr>
            <a:picLocks noChangeAspect="1"/>
          </p:cNvPicPr>
          <p:nvPr/>
        </p:nvPicPr>
        <p:blipFill rotWithShape="1">
          <a:blip r:embed="rId3">
            <a:extLst>
              <a:ext uri="{28A0092B-C50C-407E-A947-70E740481C1C}">
                <a14:useLocalDpi xmlns:a14="http://schemas.microsoft.com/office/drawing/2010/main" val="0"/>
              </a:ext>
            </a:extLst>
          </a:blip>
          <a:srcRect l="22871" t="32740" r="33168" b="23270"/>
          <a:stretch/>
        </p:blipFill>
        <p:spPr>
          <a:xfrm>
            <a:off x="6885631" y="3542169"/>
            <a:ext cx="4684463" cy="2636822"/>
          </a:xfrm>
          <a:prstGeom prst="rect">
            <a:avLst/>
          </a:prstGeom>
        </p:spPr>
      </p:pic>
    </p:spTree>
    <p:extLst>
      <p:ext uri="{BB962C8B-B14F-4D97-AF65-F5344CB8AC3E}">
        <p14:creationId xmlns:p14="http://schemas.microsoft.com/office/powerpoint/2010/main" val="3312212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Bivariate Analysis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79834" y="1367073"/>
            <a:ext cx="10615707" cy="4284361"/>
          </a:xfrm>
        </p:spPr>
        <p:txBody>
          <a:bodyPr>
            <a:normAutofit/>
          </a:bodyPr>
          <a:lstStyle/>
          <a:p>
            <a:pPr marL="36900" indent="0">
              <a:buNone/>
            </a:pPr>
            <a:r>
              <a:rPr lang="en-US" sz="1200" b="0" i="0" dirty="0">
                <a:solidFill>
                  <a:schemeClr val="tx1"/>
                </a:solidFill>
                <a:effectLst/>
                <a:latin typeface="Arial" panose="020B0604020202020204" pitchFamily="34" charset="0"/>
                <a:cs typeface="Arial" panose="020B0604020202020204" pitchFamily="34" charset="0"/>
              </a:rPr>
              <a:t>Bivariate analysis determining the relationship between two variables. It focuses on understanding how changes in one variable are associated with changes in another variable.</a:t>
            </a:r>
          </a:p>
          <a:p>
            <a:pPr marL="36900" indent="0">
              <a:buNone/>
            </a:pPr>
            <a:endParaRPr lang="en-US" sz="1600" b="0" i="0" dirty="0">
              <a:solidFill>
                <a:schemeClr val="tx1"/>
              </a:solidFill>
              <a:effectLst/>
              <a:latin typeface="Arial" panose="020B0604020202020204" pitchFamily="34" charset="0"/>
              <a:cs typeface="Arial" panose="020B0604020202020204" pitchFamily="34" charset="0"/>
            </a:endParaRPr>
          </a:p>
          <a:p>
            <a:pPr marL="36900" indent="0">
              <a:buNone/>
            </a:pPr>
            <a:r>
              <a:rPr lang="en-US" sz="1600" b="1" dirty="0">
                <a:solidFill>
                  <a:schemeClr val="tx1"/>
                </a:solidFill>
                <a:effectLst/>
                <a:latin typeface="Söhne"/>
                <a:cs typeface="Arial" panose="020B0604020202020204" pitchFamily="34" charset="0"/>
              </a:rPr>
              <a:t>Following shows all the Bivariate analysis for application data : </a:t>
            </a:r>
            <a:endParaRPr lang="en-US" sz="1800" b="1" dirty="0">
              <a:solidFill>
                <a:schemeClr val="tx1"/>
              </a:solidFill>
              <a:effectLst/>
              <a:latin typeface="Arial" panose="020B0604020202020204" pitchFamily="34" charset="0"/>
              <a:cs typeface="Arial" panose="020B0604020202020204" pitchFamily="34" charset="0"/>
            </a:endParaRPr>
          </a:p>
          <a:p>
            <a:r>
              <a:rPr lang="en-US" sz="1600" dirty="0">
                <a:solidFill>
                  <a:schemeClr val="tx1"/>
                </a:solidFill>
                <a:effectLst/>
                <a:latin typeface="Arial" panose="020B0604020202020204" pitchFamily="34" charset="0"/>
                <a:cs typeface="Arial" panose="020B0604020202020204" pitchFamily="34" charset="0"/>
              </a:rPr>
              <a:t>In the gender section, Female clients have been shown to have lower chance of defaults as compared to men.</a:t>
            </a:r>
          </a:p>
          <a:p>
            <a:r>
              <a:rPr lang="en-US" sz="1600" dirty="0">
                <a:solidFill>
                  <a:schemeClr val="tx1"/>
                </a:solidFill>
                <a:effectLst/>
                <a:latin typeface="Arial" panose="020B0604020202020204" pitchFamily="34" charset="0"/>
                <a:cs typeface="Arial" panose="020B0604020202020204" pitchFamily="34" charset="0"/>
              </a:rPr>
              <a:t>Clients with Secondary/Secondary special are likely to have defaults as compared to other education qualifications.</a:t>
            </a:r>
          </a:p>
          <a:p>
            <a:r>
              <a:rPr lang="en-US" sz="1600" dirty="0">
                <a:solidFill>
                  <a:schemeClr val="tx1"/>
                </a:solidFill>
                <a:effectLst/>
                <a:latin typeface="Arial" panose="020B0604020202020204" pitchFamily="34" charset="0"/>
                <a:cs typeface="Arial" panose="020B0604020202020204" pitchFamily="34" charset="0"/>
              </a:rPr>
              <a:t>Clients who own House/Apartment are more likely toh have their loans default than others.</a:t>
            </a:r>
          </a:p>
          <a:p>
            <a:r>
              <a:rPr lang="en-US" sz="1600" dirty="0">
                <a:solidFill>
                  <a:schemeClr val="tx1"/>
                </a:solidFill>
                <a:effectLst/>
                <a:latin typeface="Arial" panose="020B0604020202020204" pitchFamily="34" charset="0"/>
                <a:cs typeface="Arial" panose="020B0604020202020204" pitchFamily="34" charset="0"/>
              </a:rPr>
              <a:t>Clients under “ Working” Section are more inclined towards defaults as compared to others.</a:t>
            </a:r>
          </a:p>
          <a:p>
            <a:pPr marL="36900" indent="0">
              <a:buNone/>
            </a:pP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pPr marL="36900" indent="0">
              <a:buNone/>
            </a:pP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400" dirty="0">
              <a:solidFill>
                <a:schemeClr val="tx1"/>
              </a:solidFill>
              <a:effectLst/>
              <a:latin typeface="Söhne"/>
              <a:cs typeface="Arial" panose="020B0604020202020204" pitchFamily="34" charset="0"/>
            </a:endParaRPr>
          </a:p>
        </p:txBody>
      </p:sp>
    </p:spTree>
    <p:extLst>
      <p:ext uri="{BB962C8B-B14F-4D97-AF65-F5344CB8AC3E}">
        <p14:creationId xmlns:p14="http://schemas.microsoft.com/office/powerpoint/2010/main" val="2481315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Bivariate Analysis :-</a:t>
            </a:r>
          </a:p>
        </p:txBody>
      </p:sp>
      <p:pic>
        <p:nvPicPr>
          <p:cNvPr id="7" name="Picture 6">
            <a:extLst>
              <a:ext uri="{FF2B5EF4-FFF2-40B4-BE49-F238E27FC236}">
                <a16:creationId xmlns:a16="http://schemas.microsoft.com/office/drawing/2014/main" id="{1AA278E8-37F1-A678-BF96-C51774F8F8EB}"/>
              </a:ext>
            </a:extLst>
          </p:cNvPr>
          <p:cNvPicPr>
            <a:picLocks noChangeAspect="1"/>
          </p:cNvPicPr>
          <p:nvPr/>
        </p:nvPicPr>
        <p:blipFill rotWithShape="1">
          <a:blip r:embed="rId2">
            <a:extLst>
              <a:ext uri="{28A0092B-C50C-407E-A947-70E740481C1C}">
                <a14:useLocalDpi xmlns:a14="http://schemas.microsoft.com/office/drawing/2010/main" val="0"/>
              </a:ext>
            </a:extLst>
          </a:blip>
          <a:srcRect l="31486" t="38152" r="31163" b="22640"/>
          <a:stretch/>
        </p:blipFill>
        <p:spPr>
          <a:xfrm>
            <a:off x="651847" y="847062"/>
            <a:ext cx="5015621" cy="2728278"/>
          </a:xfrm>
          <a:prstGeom prst="rect">
            <a:avLst/>
          </a:prstGeom>
        </p:spPr>
      </p:pic>
      <p:pic>
        <p:nvPicPr>
          <p:cNvPr id="9" name="Picture 8">
            <a:extLst>
              <a:ext uri="{FF2B5EF4-FFF2-40B4-BE49-F238E27FC236}">
                <a16:creationId xmlns:a16="http://schemas.microsoft.com/office/drawing/2014/main" id="{E601CA43-5D17-49A5-75CF-98D981868A96}"/>
              </a:ext>
            </a:extLst>
          </p:cNvPr>
          <p:cNvPicPr>
            <a:picLocks noChangeAspect="1"/>
          </p:cNvPicPr>
          <p:nvPr/>
        </p:nvPicPr>
        <p:blipFill rotWithShape="1">
          <a:blip r:embed="rId3">
            <a:extLst>
              <a:ext uri="{28A0092B-C50C-407E-A947-70E740481C1C}">
                <a14:useLocalDpi xmlns:a14="http://schemas.microsoft.com/office/drawing/2010/main" val="0"/>
              </a:ext>
            </a:extLst>
          </a:blip>
          <a:srcRect l="32970" t="40528" r="23070" b="24620"/>
          <a:stretch/>
        </p:blipFill>
        <p:spPr>
          <a:xfrm>
            <a:off x="5993394" y="847062"/>
            <a:ext cx="5546759" cy="2728278"/>
          </a:xfrm>
          <a:prstGeom prst="rect">
            <a:avLst/>
          </a:prstGeom>
        </p:spPr>
      </p:pic>
      <p:pic>
        <p:nvPicPr>
          <p:cNvPr id="11" name="Picture 10">
            <a:extLst>
              <a:ext uri="{FF2B5EF4-FFF2-40B4-BE49-F238E27FC236}">
                <a16:creationId xmlns:a16="http://schemas.microsoft.com/office/drawing/2014/main" id="{1DEBE5F2-EF67-A035-6DF5-3CE00B5F1566}"/>
              </a:ext>
            </a:extLst>
          </p:cNvPr>
          <p:cNvPicPr>
            <a:picLocks noChangeAspect="1"/>
          </p:cNvPicPr>
          <p:nvPr/>
        </p:nvPicPr>
        <p:blipFill rotWithShape="1">
          <a:blip r:embed="rId4">
            <a:extLst>
              <a:ext uri="{28A0092B-C50C-407E-A947-70E740481C1C}">
                <a14:useLocalDpi xmlns:a14="http://schemas.microsoft.com/office/drawing/2010/main" val="0"/>
              </a:ext>
            </a:extLst>
          </a:blip>
          <a:srcRect l="29406" t="37228" r="28787" b="20792"/>
          <a:stretch/>
        </p:blipFill>
        <p:spPr>
          <a:xfrm>
            <a:off x="651847" y="3772468"/>
            <a:ext cx="5015621" cy="2879003"/>
          </a:xfrm>
          <a:prstGeom prst="rect">
            <a:avLst/>
          </a:prstGeom>
        </p:spPr>
      </p:pic>
      <p:pic>
        <p:nvPicPr>
          <p:cNvPr id="13" name="Picture 12">
            <a:extLst>
              <a:ext uri="{FF2B5EF4-FFF2-40B4-BE49-F238E27FC236}">
                <a16:creationId xmlns:a16="http://schemas.microsoft.com/office/drawing/2014/main" id="{E1A648C1-8FEF-F70E-E491-A3651FFF3B0E}"/>
              </a:ext>
            </a:extLst>
          </p:cNvPr>
          <p:cNvPicPr>
            <a:picLocks noChangeAspect="1"/>
          </p:cNvPicPr>
          <p:nvPr/>
        </p:nvPicPr>
        <p:blipFill rotWithShape="1">
          <a:blip r:embed="rId5">
            <a:extLst>
              <a:ext uri="{28A0092B-C50C-407E-A947-70E740481C1C}">
                <a14:useLocalDpi xmlns:a14="http://schemas.microsoft.com/office/drawing/2010/main" val="0"/>
              </a:ext>
            </a:extLst>
          </a:blip>
          <a:srcRect l="30149" t="36700" r="29381" b="21320"/>
          <a:stretch/>
        </p:blipFill>
        <p:spPr>
          <a:xfrm>
            <a:off x="5993394" y="3772468"/>
            <a:ext cx="5546759" cy="2879004"/>
          </a:xfrm>
          <a:prstGeom prst="rect">
            <a:avLst/>
          </a:prstGeom>
        </p:spPr>
      </p:pic>
    </p:spTree>
    <p:extLst>
      <p:ext uri="{BB962C8B-B14F-4D97-AF65-F5344CB8AC3E}">
        <p14:creationId xmlns:p14="http://schemas.microsoft.com/office/powerpoint/2010/main" val="3217418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6. Correlation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79834" y="1367073"/>
            <a:ext cx="10615707" cy="4671588"/>
          </a:xfrm>
        </p:spPr>
        <p:txBody>
          <a:bodyPr>
            <a:normAutofit fontScale="62500" lnSpcReduction="20000"/>
          </a:bodyPr>
          <a:lstStyle/>
          <a:p>
            <a:pPr marL="36900" indent="0">
              <a:buNone/>
            </a:pPr>
            <a:r>
              <a:rPr lang="en-US" sz="2500" b="0" i="0" dirty="0">
                <a:solidFill>
                  <a:schemeClr val="tx1"/>
                </a:solidFill>
                <a:effectLst/>
                <a:latin typeface="Söhne"/>
              </a:rPr>
              <a:t>Correlation </a:t>
            </a:r>
            <a:r>
              <a:rPr lang="en-US" sz="2500" dirty="0">
                <a:solidFill>
                  <a:schemeClr val="tx1"/>
                </a:solidFill>
                <a:effectLst/>
                <a:latin typeface="Söhne"/>
              </a:rPr>
              <a:t>determines the </a:t>
            </a:r>
            <a:r>
              <a:rPr lang="en-US" sz="2500" b="0" i="0" dirty="0">
                <a:solidFill>
                  <a:schemeClr val="tx1"/>
                </a:solidFill>
                <a:effectLst/>
                <a:latin typeface="Söhne"/>
              </a:rPr>
              <a:t>relationship or association between two variables. It indicates the extent to which changes in one variable are related to changes in another variable. Correlation is used to determine the direction (positive or negative) and strength of the relationship between the variables.</a:t>
            </a:r>
            <a:endParaRPr lang="en-US" sz="2500" b="0" i="0" dirty="0">
              <a:solidFill>
                <a:schemeClr val="tx1"/>
              </a:solidFill>
              <a:effectLst/>
              <a:latin typeface="Arial" panose="020B0604020202020204" pitchFamily="34" charset="0"/>
              <a:cs typeface="Arial" panose="020B0604020202020204" pitchFamily="34" charset="0"/>
            </a:endParaRPr>
          </a:p>
          <a:p>
            <a:pPr marL="36900" indent="0">
              <a:buNone/>
            </a:pPr>
            <a:endParaRPr lang="en-US" sz="1600" b="1" dirty="0">
              <a:solidFill>
                <a:schemeClr val="tx1"/>
              </a:solidFill>
              <a:effectLst/>
              <a:latin typeface="Söhne"/>
              <a:cs typeface="Arial" panose="020B0604020202020204" pitchFamily="34" charset="0"/>
            </a:endParaRPr>
          </a:p>
          <a:p>
            <a:pPr marL="36900" indent="0">
              <a:buNone/>
            </a:pPr>
            <a:r>
              <a:rPr lang="en-US" sz="2300" b="1" dirty="0">
                <a:solidFill>
                  <a:schemeClr val="tx1"/>
                </a:solidFill>
                <a:effectLst/>
                <a:latin typeface="Söhne"/>
                <a:cs typeface="Arial" panose="020B0604020202020204" pitchFamily="34" charset="0"/>
              </a:rPr>
              <a:t>Following are top 10 correlation for client with payment difficulties and other cases using CORREL() FUNTION : </a:t>
            </a:r>
          </a:p>
          <a:p>
            <a:pPr marL="36900" indent="0">
              <a:buNone/>
            </a:pPr>
            <a:endParaRPr lang="en-US" sz="2300" b="1" dirty="0">
              <a:solidFill>
                <a:schemeClr val="tx1"/>
              </a:solidFill>
              <a:effectLst/>
              <a:latin typeface="Söhne"/>
              <a:cs typeface="Arial" panose="020B0604020202020204" pitchFamily="34" charset="0"/>
            </a:endParaRPr>
          </a:p>
          <a:p>
            <a:r>
              <a:rPr lang="en-US" sz="2300" i="0" u="none" strike="noStrike" dirty="0">
                <a:solidFill>
                  <a:srgbClr val="FFFFFF"/>
                </a:solidFill>
                <a:effectLst/>
                <a:latin typeface="Calibri" panose="020F0502020204030204" pitchFamily="34" charset="0"/>
              </a:rPr>
              <a:t>Count Children</a:t>
            </a:r>
            <a:endParaRPr lang="en-US" sz="2300" dirty="0"/>
          </a:p>
          <a:p>
            <a:r>
              <a:rPr lang="en-US" sz="2300" dirty="0">
                <a:solidFill>
                  <a:srgbClr val="FFFFFF"/>
                </a:solidFill>
                <a:effectLst/>
                <a:latin typeface="Calibri" panose="020F0502020204030204" pitchFamily="34" charset="0"/>
              </a:rPr>
              <a:t>Total Income amount</a:t>
            </a:r>
            <a:endParaRPr lang="en-US" sz="2300" dirty="0"/>
          </a:p>
          <a:p>
            <a:r>
              <a:rPr lang="en-US" sz="2300" dirty="0">
                <a:solidFill>
                  <a:srgbClr val="FFFFFF"/>
                </a:solidFill>
                <a:effectLst/>
                <a:latin typeface="Calibri" panose="020F0502020204030204" pitchFamily="34" charset="0"/>
              </a:rPr>
              <a:t>Amount Credit</a:t>
            </a:r>
            <a:endParaRPr lang="en-US" sz="2300" dirty="0"/>
          </a:p>
          <a:p>
            <a:r>
              <a:rPr lang="en-US" sz="2300" i="0" u="none" strike="noStrike" dirty="0">
                <a:solidFill>
                  <a:srgbClr val="FFFFFF"/>
                </a:solidFill>
                <a:effectLst/>
                <a:latin typeface="Calibri" panose="020F0502020204030204" pitchFamily="34" charset="0"/>
              </a:rPr>
              <a:t>Amount Annuity</a:t>
            </a:r>
            <a:endParaRPr lang="en-US" sz="2300" dirty="0"/>
          </a:p>
          <a:p>
            <a:r>
              <a:rPr lang="en-US" sz="2300" i="0" u="none" strike="noStrike" dirty="0">
                <a:solidFill>
                  <a:srgbClr val="FFFFFF"/>
                </a:solidFill>
                <a:effectLst/>
                <a:latin typeface="Calibri" panose="020F0502020204030204" pitchFamily="34" charset="0"/>
              </a:rPr>
              <a:t>Amount Goods Price</a:t>
            </a:r>
            <a:endParaRPr lang="en-US" sz="2300" dirty="0"/>
          </a:p>
          <a:p>
            <a:r>
              <a:rPr lang="en-US" sz="2300" i="0" u="none" strike="noStrike" dirty="0">
                <a:solidFill>
                  <a:srgbClr val="FFFFFF"/>
                </a:solidFill>
                <a:effectLst/>
                <a:latin typeface="Calibri" panose="020F0502020204030204" pitchFamily="34" charset="0"/>
              </a:rPr>
              <a:t>Region Population Relative</a:t>
            </a:r>
            <a:endParaRPr lang="en-US" sz="2300" dirty="0"/>
          </a:p>
          <a:p>
            <a:r>
              <a:rPr lang="en-US" sz="2300" i="0" u="none" strike="noStrike" dirty="0">
                <a:solidFill>
                  <a:srgbClr val="FFFFFF"/>
                </a:solidFill>
                <a:effectLst/>
                <a:latin typeface="Calibri" panose="020F0502020204030204" pitchFamily="34" charset="0"/>
              </a:rPr>
              <a:t>Count Family Members</a:t>
            </a:r>
            <a:endParaRPr lang="en-US" sz="2300" dirty="0"/>
          </a:p>
          <a:p>
            <a:r>
              <a:rPr lang="en-US" sz="2300" i="0" u="none" strike="noStrike" dirty="0">
                <a:solidFill>
                  <a:srgbClr val="FFFFFF"/>
                </a:solidFill>
                <a:effectLst/>
                <a:latin typeface="Calibri" panose="020F0502020204030204" pitchFamily="34" charset="0"/>
              </a:rPr>
              <a:t>Region Rating Client</a:t>
            </a:r>
            <a:endParaRPr lang="en-US" sz="2300" dirty="0"/>
          </a:p>
          <a:p>
            <a:r>
              <a:rPr lang="en-US" sz="2300" i="0" u="none" strike="noStrike" dirty="0">
                <a:solidFill>
                  <a:srgbClr val="FFFFFF"/>
                </a:solidFill>
                <a:effectLst/>
                <a:latin typeface="Calibri" panose="020F0502020204030204" pitchFamily="34" charset="0"/>
              </a:rPr>
              <a:t>External Source</a:t>
            </a:r>
            <a:endParaRPr lang="en-US" sz="2300" dirty="0"/>
          </a:p>
          <a:p>
            <a:r>
              <a:rPr lang="en-US" sz="2300" i="0" u="none" strike="noStrike" dirty="0">
                <a:solidFill>
                  <a:srgbClr val="FFFFFF"/>
                </a:solidFill>
                <a:effectLst/>
                <a:latin typeface="Calibri" panose="020F0502020204030204" pitchFamily="34" charset="0"/>
              </a:rPr>
              <a:t>Years Employed</a:t>
            </a:r>
            <a:r>
              <a:rPr lang="en-US" sz="2300" dirty="0"/>
              <a:t> </a:t>
            </a:r>
            <a:endParaRPr lang="en-US" sz="2300" dirty="0">
              <a:solidFill>
                <a:schemeClr val="tx1"/>
              </a:solidFill>
              <a:effectLst/>
              <a:latin typeface="Arial" panose="020B0604020202020204" pitchFamily="34" charset="0"/>
              <a:cs typeface="Arial" panose="020B0604020202020204" pitchFamily="34" charset="0"/>
            </a:endParaRPr>
          </a:p>
          <a:p>
            <a:pPr marL="36900" indent="0">
              <a:buNone/>
            </a:pP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pPr marL="36900" indent="0">
              <a:buNone/>
            </a:pP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400" dirty="0">
              <a:solidFill>
                <a:schemeClr val="tx1"/>
              </a:solidFill>
              <a:effectLst/>
              <a:latin typeface="Söhne"/>
              <a:cs typeface="Arial" panose="020B0604020202020204" pitchFamily="34" charset="0"/>
            </a:endParaRPr>
          </a:p>
        </p:txBody>
      </p:sp>
    </p:spTree>
    <p:extLst>
      <p:ext uri="{BB962C8B-B14F-4D97-AF65-F5344CB8AC3E}">
        <p14:creationId xmlns:p14="http://schemas.microsoft.com/office/powerpoint/2010/main" val="3419746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172017" y="609600"/>
            <a:ext cx="3395050" cy="457200"/>
          </a:xfrm>
        </p:spPr>
        <p:txBody>
          <a:bodyPr>
            <a:normAutofit/>
          </a:bodyPr>
          <a:lstStyle/>
          <a:p>
            <a:r>
              <a:rPr lang="en-US" sz="1800" b="1" dirty="0"/>
              <a:t>PROJECT DESCRIPTION :- </a:t>
            </a:r>
          </a:p>
        </p:txBody>
      </p:sp>
      <p:sp>
        <p:nvSpPr>
          <p:cNvPr id="3" name="Content Placeholder 2">
            <a:extLst>
              <a:ext uri="{FF2B5EF4-FFF2-40B4-BE49-F238E27FC236}">
                <a16:creationId xmlns:a16="http://schemas.microsoft.com/office/drawing/2014/main" id="{7E957716-6906-C27B-B633-38B6CE521046}"/>
              </a:ext>
            </a:extLst>
          </p:cNvPr>
          <p:cNvSpPr>
            <a:spLocks noGrp="1"/>
          </p:cNvSpPr>
          <p:nvPr>
            <p:ph idx="1"/>
          </p:nvPr>
        </p:nvSpPr>
        <p:spPr>
          <a:xfrm>
            <a:off x="3648547" y="494167"/>
            <a:ext cx="8030422" cy="2294300"/>
          </a:xfrm>
        </p:spPr>
        <p:txBody>
          <a:bodyPr>
            <a:noAutofit/>
          </a:bodyPr>
          <a:lstStyle/>
          <a:p>
            <a:pPr marL="36900" indent="0" algn="just">
              <a:buNone/>
            </a:pPr>
            <a:r>
              <a:rPr lang="en-US" sz="1200" dirty="0">
                <a:solidFill>
                  <a:schemeClr val="tx1"/>
                </a:solidFill>
                <a:effectLst/>
                <a:latin typeface="Arial" panose="020B0604020202020204" pitchFamily="34" charset="0"/>
                <a:cs typeface="Arial" panose="020B0604020202020204" pitchFamily="34" charset="0"/>
              </a:rPr>
              <a:t>T</a:t>
            </a:r>
            <a:r>
              <a:rPr lang="en-US" sz="1200" b="0" i="0" dirty="0">
                <a:solidFill>
                  <a:schemeClr val="tx1"/>
                </a:solidFill>
                <a:effectLst/>
                <a:latin typeface="Arial" panose="020B0604020202020204" pitchFamily="34" charset="0"/>
                <a:cs typeface="Arial" panose="020B0604020202020204" pitchFamily="34" charset="0"/>
              </a:rPr>
              <a:t>he project aims to analyze a loan risk of bank related to clients' loan applications and their payment difficulties. the dataset consists of two main files: "application_data.csv" containing client information at the time of application, and "previous_application.csv" containing data about the client's previous loan applications. The data given contains the information about the loan application at the time of applying for the loan. It contains two types of scenarios:</a:t>
            </a:r>
          </a:p>
          <a:p>
            <a:pPr algn="just">
              <a:buFont typeface="Arial" panose="020B0604020202020204" pitchFamily="34" charset="0"/>
              <a:buChar char="•"/>
            </a:pPr>
            <a:r>
              <a:rPr lang="en-US" sz="1200" b="0" i="0" dirty="0">
                <a:solidFill>
                  <a:schemeClr val="tx1"/>
                </a:solidFill>
                <a:effectLst/>
                <a:latin typeface="Arial" panose="020B0604020202020204" pitchFamily="34" charset="0"/>
                <a:cs typeface="Arial" panose="020B0604020202020204" pitchFamily="34" charset="0"/>
              </a:rPr>
              <a:t>The client with payment difficulties: he/she had late payment more than X days on at least one of the first Y instalments of the loan in our sample</a:t>
            </a:r>
          </a:p>
          <a:p>
            <a:pPr algn="just">
              <a:buFont typeface="Arial" panose="020B0604020202020204" pitchFamily="34" charset="0"/>
              <a:buChar char="•"/>
            </a:pPr>
            <a:r>
              <a:rPr lang="en-US" sz="1200" b="0" i="0" dirty="0">
                <a:solidFill>
                  <a:schemeClr val="tx1"/>
                </a:solidFill>
                <a:effectLst/>
                <a:latin typeface="Arial" panose="020B0604020202020204" pitchFamily="34" charset="0"/>
                <a:cs typeface="Arial" panose="020B0604020202020204" pitchFamily="34" charset="0"/>
              </a:rPr>
              <a:t>All other cases: All other cases when the payment is paid on time.</a:t>
            </a:r>
          </a:p>
          <a:p>
            <a:pPr marL="0" indent="0" algn="just">
              <a:buNone/>
            </a:pPr>
            <a:r>
              <a:rPr lang="en-US" sz="1200" dirty="0">
                <a:solidFill>
                  <a:schemeClr val="tx1"/>
                </a:solidFill>
                <a:effectLst/>
                <a:latin typeface="Arial" panose="020B0604020202020204" pitchFamily="34" charset="0"/>
                <a:cs typeface="Arial" panose="020B0604020202020204" pitchFamily="34" charset="0"/>
              </a:rPr>
              <a:t>T</a:t>
            </a:r>
            <a:r>
              <a:rPr lang="en-US" sz="1200" b="0" i="0" dirty="0">
                <a:solidFill>
                  <a:schemeClr val="tx1"/>
                </a:solidFill>
                <a:effectLst/>
                <a:latin typeface="Arial" panose="020B0604020202020204" pitchFamily="34" charset="0"/>
                <a:cs typeface="Arial" panose="020B0604020202020204" pitchFamily="34" charset="0"/>
              </a:rPr>
              <a:t>he objective is to gain insights into the factors influencing payment difficulties and develop a predictive model to     identify potential risk factors in future loan applications.</a:t>
            </a:r>
            <a:endParaRPr lang="en-US" sz="1200" dirty="0">
              <a:solidFill>
                <a:schemeClr val="tx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694E466-8C67-FF79-B943-D1CEA140C83A}"/>
              </a:ext>
            </a:extLst>
          </p:cNvPr>
          <p:cNvSpPr txBox="1">
            <a:spLocks/>
          </p:cNvSpPr>
          <p:nvPr/>
        </p:nvSpPr>
        <p:spPr>
          <a:xfrm>
            <a:off x="172017" y="3758697"/>
            <a:ext cx="3114391" cy="4572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t>APPROACH :-</a:t>
            </a:r>
          </a:p>
        </p:txBody>
      </p:sp>
      <p:sp>
        <p:nvSpPr>
          <p:cNvPr id="5" name="Content Placeholder 2">
            <a:extLst>
              <a:ext uri="{FF2B5EF4-FFF2-40B4-BE49-F238E27FC236}">
                <a16:creationId xmlns:a16="http://schemas.microsoft.com/office/drawing/2014/main" id="{77F48D25-A8D7-AAE7-EBAC-1A7C10B29E22}"/>
              </a:ext>
            </a:extLst>
          </p:cNvPr>
          <p:cNvSpPr txBox="1">
            <a:spLocks/>
          </p:cNvSpPr>
          <p:nvPr/>
        </p:nvSpPr>
        <p:spPr>
          <a:xfrm>
            <a:off x="3567067" y="3429000"/>
            <a:ext cx="8030422" cy="229430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l">
              <a:buNone/>
            </a:pPr>
            <a:r>
              <a:rPr lang="en-US" sz="1200" b="0" i="0" dirty="0">
                <a:solidFill>
                  <a:schemeClr val="tx1"/>
                </a:solidFill>
                <a:effectLst/>
                <a:latin typeface="Arial" panose="020B0604020202020204" pitchFamily="34" charset="0"/>
                <a:cs typeface="Arial" panose="020B0604020202020204" pitchFamily="34" charset="0"/>
              </a:rPr>
              <a:t>The analysis approach involves several steps :</a:t>
            </a:r>
          </a:p>
          <a:p>
            <a:pPr marL="36900" indent="0" algn="l">
              <a:buNone/>
            </a:pPr>
            <a:endParaRPr lang="en-US" sz="1200" dirty="0">
              <a:solidFill>
                <a:schemeClr val="tx1"/>
              </a:solidFill>
              <a:effectLst/>
              <a:latin typeface="Arial" panose="020B0604020202020204" pitchFamily="34" charset="0"/>
              <a:cs typeface="Arial" panose="020B0604020202020204" pitchFamily="34" charset="0"/>
            </a:endParaRPr>
          </a:p>
          <a:p>
            <a:r>
              <a:rPr lang="en-US" sz="1200" b="0" i="0" dirty="0">
                <a:solidFill>
                  <a:schemeClr val="tx1"/>
                </a:solidFill>
                <a:effectLst/>
                <a:latin typeface="Arial" panose="020B0604020202020204" pitchFamily="34" charset="0"/>
                <a:cs typeface="Arial" panose="020B0604020202020204" pitchFamily="34" charset="0"/>
              </a:rPr>
              <a:t>The dataset will be collected and loaded. Then, the data will be thoroughly understood by exploring the structure and contents of the dataset, and using the "columns_description.csv" file as a data dictionary to interpret the variables.</a:t>
            </a:r>
          </a:p>
          <a:p>
            <a:r>
              <a:rPr lang="en-US" sz="1200" b="0" i="0" dirty="0">
                <a:solidFill>
                  <a:schemeClr val="tx1"/>
                </a:solidFill>
                <a:effectLst/>
                <a:latin typeface="Arial" panose="020B0604020202020204" pitchFamily="34" charset="0"/>
                <a:cs typeface="Arial" panose="020B0604020202020204" pitchFamily="34" charset="0"/>
              </a:rPr>
              <a:t>After understanding the data, the next step is data cleaning and preprocessing. Missing data will be identified and an appropriate method will be used to deal with it.</a:t>
            </a:r>
          </a:p>
          <a:p>
            <a:r>
              <a:rPr lang="en-US" sz="1200" b="0" i="0" dirty="0">
                <a:solidFill>
                  <a:schemeClr val="tx1"/>
                </a:solidFill>
                <a:effectLst/>
                <a:latin typeface="Arial" panose="020B0604020202020204" pitchFamily="34" charset="0"/>
                <a:cs typeface="Arial" panose="020B0604020202020204" pitchFamily="34" charset="0"/>
              </a:rPr>
              <a:t>Once the data is cleaned, exploratory data analysis (EDA) will be performed. This includes analyzing the distribution of variables, examining correlations, and generating visualizations to uncover patterns.</a:t>
            </a:r>
          </a:p>
          <a:p>
            <a:r>
              <a:rPr lang="en-US" sz="1200" b="0" i="0" dirty="0">
                <a:solidFill>
                  <a:schemeClr val="tx1"/>
                </a:solidFill>
                <a:effectLst/>
                <a:latin typeface="Arial" panose="020B0604020202020204" pitchFamily="34" charset="0"/>
                <a:cs typeface="Arial" panose="020B0604020202020204" pitchFamily="34" charset="0"/>
              </a:rPr>
              <a:t>Univariate, segmented univariate, and bivariate analyses will be conducted to understand the variables and their impact on the target variable (payment difficulties).</a:t>
            </a:r>
          </a:p>
        </p:txBody>
      </p:sp>
    </p:spTree>
    <p:extLst>
      <p:ext uri="{BB962C8B-B14F-4D97-AF65-F5344CB8AC3E}">
        <p14:creationId xmlns:p14="http://schemas.microsoft.com/office/powerpoint/2010/main" val="384932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6. Correlation :-</a:t>
            </a:r>
          </a:p>
        </p:txBody>
      </p:sp>
      <p:pic>
        <p:nvPicPr>
          <p:cNvPr id="7" name="Picture 6">
            <a:extLst>
              <a:ext uri="{FF2B5EF4-FFF2-40B4-BE49-F238E27FC236}">
                <a16:creationId xmlns:a16="http://schemas.microsoft.com/office/drawing/2014/main" id="{846677DA-BD2C-EFA0-B6B1-46A2783F78FF}"/>
              </a:ext>
            </a:extLst>
          </p:cNvPr>
          <p:cNvPicPr>
            <a:picLocks noChangeAspect="1"/>
          </p:cNvPicPr>
          <p:nvPr/>
        </p:nvPicPr>
        <p:blipFill rotWithShape="1">
          <a:blip r:embed="rId2">
            <a:extLst>
              <a:ext uri="{28A0092B-C50C-407E-A947-70E740481C1C}">
                <a14:useLocalDpi xmlns:a14="http://schemas.microsoft.com/office/drawing/2010/main" val="0"/>
              </a:ext>
            </a:extLst>
          </a:blip>
          <a:srcRect l="11288" t="33399" r="10296" b="44555"/>
          <a:stretch/>
        </p:blipFill>
        <p:spPr>
          <a:xfrm>
            <a:off x="416459" y="923453"/>
            <a:ext cx="11371640" cy="1801640"/>
          </a:xfrm>
          <a:prstGeom prst="rect">
            <a:avLst/>
          </a:prstGeom>
        </p:spPr>
      </p:pic>
      <p:pic>
        <p:nvPicPr>
          <p:cNvPr id="9" name="Picture 8">
            <a:extLst>
              <a:ext uri="{FF2B5EF4-FFF2-40B4-BE49-F238E27FC236}">
                <a16:creationId xmlns:a16="http://schemas.microsoft.com/office/drawing/2014/main" id="{2F575373-4970-2A33-2F5E-09FB17CFE2F8}"/>
              </a:ext>
            </a:extLst>
          </p:cNvPr>
          <p:cNvPicPr>
            <a:picLocks noChangeAspect="1"/>
          </p:cNvPicPr>
          <p:nvPr/>
        </p:nvPicPr>
        <p:blipFill rotWithShape="1">
          <a:blip r:embed="rId3">
            <a:extLst>
              <a:ext uri="{28A0092B-C50C-407E-A947-70E740481C1C}">
                <a14:useLocalDpi xmlns:a14="http://schemas.microsoft.com/office/drawing/2010/main" val="0"/>
              </a:ext>
            </a:extLst>
          </a:blip>
          <a:srcRect l="14554" t="35115" r="6728" b="42707"/>
          <a:stretch/>
        </p:blipFill>
        <p:spPr>
          <a:xfrm>
            <a:off x="420036" y="3856776"/>
            <a:ext cx="11368063" cy="1901228"/>
          </a:xfrm>
          <a:prstGeom prst="rect">
            <a:avLst/>
          </a:prstGeom>
        </p:spPr>
      </p:pic>
      <p:sp>
        <p:nvSpPr>
          <p:cNvPr id="10" name="TextBox 9">
            <a:extLst>
              <a:ext uri="{FF2B5EF4-FFF2-40B4-BE49-F238E27FC236}">
                <a16:creationId xmlns:a16="http://schemas.microsoft.com/office/drawing/2014/main" id="{3B674512-BAA9-6B9A-827D-A577E99493E4}"/>
              </a:ext>
            </a:extLst>
          </p:cNvPr>
          <p:cNvSpPr txBox="1"/>
          <p:nvPr/>
        </p:nvSpPr>
        <p:spPr>
          <a:xfrm>
            <a:off x="3759219" y="2928010"/>
            <a:ext cx="4689695" cy="307777"/>
          </a:xfrm>
          <a:prstGeom prst="rect">
            <a:avLst/>
          </a:prstGeom>
          <a:solidFill>
            <a:schemeClr val="tx2">
              <a:lumMod val="90000"/>
            </a:schemeClr>
          </a:solidFill>
        </p:spPr>
        <p:txBody>
          <a:bodyPr wrap="square" rtlCol="0">
            <a:spAutoFit/>
          </a:bodyPr>
          <a:lstStyle/>
          <a:p>
            <a:r>
              <a:rPr lang="en-US" sz="1400" dirty="0">
                <a:solidFill>
                  <a:schemeClr val="bg1"/>
                </a:solidFill>
              </a:rPr>
              <a:t>Conditional formatting to determine correlation for target 0</a:t>
            </a:r>
          </a:p>
        </p:txBody>
      </p:sp>
      <p:sp>
        <p:nvSpPr>
          <p:cNvPr id="11" name="TextBox 10">
            <a:extLst>
              <a:ext uri="{FF2B5EF4-FFF2-40B4-BE49-F238E27FC236}">
                <a16:creationId xmlns:a16="http://schemas.microsoft.com/office/drawing/2014/main" id="{9F022022-595B-2204-396E-C6B005B35410}"/>
              </a:ext>
            </a:extLst>
          </p:cNvPr>
          <p:cNvSpPr txBox="1"/>
          <p:nvPr/>
        </p:nvSpPr>
        <p:spPr>
          <a:xfrm>
            <a:off x="3755679" y="6071216"/>
            <a:ext cx="4693235" cy="307777"/>
          </a:xfrm>
          <a:prstGeom prst="rect">
            <a:avLst/>
          </a:prstGeom>
          <a:solidFill>
            <a:schemeClr val="tx2">
              <a:lumMod val="90000"/>
            </a:schemeClr>
          </a:solidFill>
        </p:spPr>
        <p:txBody>
          <a:bodyPr wrap="square" rtlCol="0">
            <a:spAutoFit/>
          </a:bodyPr>
          <a:lstStyle/>
          <a:p>
            <a:r>
              <a:rPr lang="en-US" sz="1400" dirty="0">
                <a:solidFill>
                  <a:schemeClr val="bg1"/>
                </a:solidFill>
              </a:rPr>
              <a:t>Conditional formatting to determine correlation for target 1</a:t>
            </a:r>
          </a:p>
        </p:txBody>
      </p:sp>
    </p:spTree>
    <p:extLst>
      <p:ext uri="{BB962C8B-B14F-4D97-AF65-F5344CB8AC3E}">
        <p14:creationId xmlns:p14="http://schemas.microsoft.com/office/powerpoint/2010/main" val="247424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515504E-E62C-A109-F984-5D2D2E258615}"/>
              </a:ext>
            </a:extLst>
          </p:cNvPr>
          <p:cNvSpPr txBox="1"/>
          <p:nvPr/>
        </p:nvSpPr>
        <p:spPr>
          <a:xfrm>
            <a:off x="-90535" y="2598003"/>
            <a:ext cx="12192000" cy="830997"/>
          </a:xfrm>
          <a:prstGeom prst="rect">
            <a:avLst/>
          </a:prstGeom>
          <a:noFill/>
        </p:spPr>
        <p:txBody>
          <a:bodyPr wrap="square" rtlCol="0">
            <a:spAutoFit/>
          </a:bodyPr>
          <a:lstStyle/>
          <a:p>
            <a:pPr algn="ctr"/>
            <a:r>
              <a:rPr lang="en-US" sz="4800" dirty="0"/>
              <a:t>PREVIOUS_APPLICATION</a:t>
            </a:r>
          </a:p>
        </p:txBody>
      </p:sp>
      <p:sp>
        <p:nvSpPr>
          <p:cNvPr id="11" name="TextBox 10">
            <a:extLst>
              <a:ext uri="{FF2B5EF4-FFF2-40B4-BE49-F238E27FC236}">
                <a16:creationId xmlns:a16="http://schemas.microsoft.com/office/drawing/2014/main" id="{9EF41437-65FC-6B84-B1B9-7500A73CD30F}"/>
              </a:ext>
            </a:extLst>
          </p:cNvPr>
          <p:cNvSpPr txBox="1"/>
          <p:nvPr/>
        </p:nvSpPr>
        <p:spPr>
          <a:xfrm>
            <a:off x="3168713" y="3702867"/>
            <a:ext cx="7930836" cy="369332"/>
          </a:xfrm>
          <a:prstGeom prst="rect">
            <a:avLst/>
          </a:prstGeom>
          <a:noFill/>
        </p:spPr>
        <p:txBody>
          <a:bodyPr wrap="square" rtlCol="0">
            <a:spAutoFit/>
          </a:bodyPr>
          <a:lstStyle/>
          <a:p>
            <a:r>
              <a:rPr lang="en-US" dirty="0"/>
              <a:t>Hyperlink for working file :- </a:t>
            </a:r>
            <a:r>
              <a:rPr lang="en-US" dirty="0" err="1">
                <a:hlinkClick r:id="rId2"/>
              </a:rPr>
              <a:t>Previous_Application</a:t>
            </a:r>
            <a:r>
              <a:rPr lang="en-US" dirty="0">
                <a:hlinkClick r:id="rId2"/>
              </a:rPr>
              <a:t> Complete</a:t>
            </a:r>
            <a:endParaRPr lang="en-US" dirty="0"/>
          </a:p>
        </p:txBody>
      </p:sp>
      <p:sp>
        <p:nvSpPr>
          <p:cNvPr id="3" name="TextBox 2">
            <a:extLst>
              <a:ext uri="{FF2B5EF4-FFF2-40B4-BE49-F238E27FC236}">
                <a16:creationId xmlns:a16="http://schemas.microsoft.com/office/drawing/2014/main" id="{AF9AB58F-0D14-AD0F-F732-C39DD930BD8B}"/>
              </a:ext>
            </a:extLst>
          </p:cNvPr>
          <p:cNvSpPr txBox="1"/>
          <p:nvPr/>
        </p:nvSpPr>
        <p:spPr>
          <a:xfrm>
            <a:off x="289711" y="5830432"/>
            <a:ext cx="11811754" cy="646331"/>
          </a:xfrm>
          <a:prstGeom prst="rect">
            <a:avLst/>
          </a:prstGeom>
          <a:noFill/>
        </p:spPr>
        <p:txBody>
          <a:bodyPr wrap="square" rtlCol="0">
            <a:spAutoFit/>
          </a:bodyPr>
          <a:lstStyle/>
          <a:p>
            <a:r>
              <a:rPr lang="en-US" dirty="0"/>
              <a:t>NOTE:  Working files have been uploaded to google drive due to limit exceed </a:t>
            </a:r>
          </a:p>
          <a:p>
            <a:r>
              <a:rPr lang="en-US" dirty="0"/>
              <a:t>               All the tasks are performed in this working file and each task is divided into separate sheets </a:t>
            </a:r>
          </a:p>
        </p:txBody>
      </p:sp>
    </p:spTree>
    <p:extLst>
      <p:ext uri="{BB962C8B-B14F-4D97-AF65-F5344CB8AC3E}">
        <p14:creationId xmlns:p14="http://schemas.microsoft.com/office/powerpoint/2010/main" val="1337839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2. Find Missing Data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651850" y="1358020"/>
            <a:ext cx="10615707" cy="4433180"/>
          </a:xfrm>
        </p:spPr>
        <p:txBody>
          <a:bodyPr>
            <a:normAutofit/>
          </a:bodyPr>
          <a:lstStyle/>
          <a:p>
            <a:r>
              <a:rPr lang="en-US" sz="1800" dirty="0">
                <a:latin typeface="Arial" panose="020B0604020202020204" pitchFamily="34" charset="0"/>
                <a:cs typeface="Arial" panose="020B0604020202020204" pitchFamily="34" charset="0"/>
              </a:rPr>
              <a:t>I used COUNTBLANK() Function to determine number of blanks in the given data. Then I calculated total rows and further divided the total number of blanks in each column with total number of rows.</a:t>
            </a:r>
          </a:p>
          <a:p>
            <a:r>
              <a:rPr lang="en-US" sz="1800" dirty="0">
                <a:latin typeface="Arial" panose="020B0604020202020204" pitchFamily="34" charset="0"/>
                <a:cs typeface="Arial" panose="020B0604020202020204" pitchFamily="34" charset="0"/>
              </a:rPr>
              <a:t>After determining the number of blanks I removed all those columns whose percentage of null values is more than 10% </a:t>
            </a:r>
          </a:p>
          <a:p>
            <a:r>
              <a:rPr lang="en-US" sz="1800" dirty="0">
                <a:latin typeface="Arial" panose="020B0604020202020204" pitchFamily="34" charset="0"/>
                <a:cs typeface="Arial" panose="020B0604020202020204" pitchFamily="34" charset="0"/>
              </a:rPr>
              <a:t>Further kept only the relevant columns required for the analysis.</a:t>
            </a:r>
          </a:p>
        </p:txBody>
      </p:sp>
      <p:pic>
        <p:nvPicPr>
          <p:cNvPr id="7" name="Picture 6">
            <a:extLst>
              <a:ext uri="{FF2B5EF4-FFF2-40B4-BE49-F238E27FC236}">
                <a16:creationId xmlns:a16="http://schemas.microsoft.com/office/drawing/2014/main" id="{50B842A9-5343-29C4-BF89-636E54F19EFB}"/>
              </a:ext>
            </a:extLst>
          </p:cNvPr>
          <p:cNvPicPr>
            <a:picLocks noChangeAspect="1"/>
          </p:cNvPicPr>
          <p:nvPr/>
        </p:nvPicPr>
        <p:blipFill rotWithShape="1">
          <a:blip r:embed="rId2">
            <a:extLst>
              <a:ext uri="{28A0092B-C50C-407E-A947-70E740481C1C}">
                <a14:useLocalDpi xmlns:a14="http://schemas.microsoft.com/office/drawing/2010/main" val="0"/>
              </a:ext>
            </a:extLst>
          </a:blip>
          <a:srcRect l="6535" t="17426" r="78985" b="80198"/>
          <a:stretch/>
        </p:blipFill>
        <p:spPr>
          <a:xfrm>
            <a:off x="3992578" y="3820561"/>
            <a:ext cx="3334662" cy="307818"/>
          </a:xfrm>
          <a:prstGeom prst="rect">
            <a:avLst/>
          </a:prstGeom>
        </p:spPr>
      </p:pic>
      <p:pic>
        <p:nvPicPr>
          <p:cNvPr id="4" name="Picture 3">
            <a:extLst>
              <a:ext uri="{FF2B5EF4-FFF2-40B4-BE49-F238E27FC236}">
                <a16:creationId xmlns:a16="http://schemas.microsoft.com/office/drawing/2014/main" id="{124C65DE-BE6A-E415-6890-DF93DE79AC69}"/>
              </a:ext>
            </a:extLst>
          </p:cNvPr>
          <p:cNvPicPr>
            <a:picLocks noChangeAspect="1"/>
          </p:cNvPicPr>
          <p:nvPr/>
        </p:nvPicPr>
        <p:blipFill rotWithShape="1">
          <a:blip r:embed="rId3"/>
          <a:srcRect l="4603" t="44357" r="1832" b="48514"/>
          <a:stretch/>
        </p:blipFill>
        <p:spPr>
          <a:xfrm>
            <a:off x="392317" y="5011093"/>
            <a:ext cx="11407366" cy="488887"/>
          </a:xfrm>
          <a:prstGeom prst="rect">
            <a:avLst/>
          </a:prstGeom>
        </p:spPr>
      </p:pic>
    </p:spTree>
    <p:extLst>
      <p:ext uri="{BB962C8B-B14F-4D97-AF65-F5344CB8AC3E}">
        <p14:creationId xmlns:p14="http://schemas.microsoft.com/office/powerpoint/2010/main" val="1095641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3. Outliers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88888" y="847062"/>
            <a:ext cx="10615707" cy="4433180"/>
          </a:xfrm>
        </p:spPr>
        <p:txBody>
          <a:bodyPr>
            <a:normAutofit/>
          </a:bodyPr>
          <a:lstStyle/>
          <a:p>
            <a:r>
              <a:rPr lang="en-US" sz="1800" dirty="0">
                <a:latin typeface="Arial" panose="020B0604020202020204" pitchFamily="34" charset="0"/>
                <a:cs typeface="Arial" panose="020B0604020202020204" pitchFamily="34" charset="0"/>
              </a:rPr>
              <a:t>Determined the following Outliers using Quartile function method : </a:t>
            </a:r>
          </a:p>
        </p:txBody>
      </p:sp>
      <p:pic>
        <p:nvPicPr>
          <p:cNvPr id="6" name="Picture 5">
            <a:extLst>
              <a:ext uri="{FF2B5EF4-FFF2-40B4-BE49-F238E27FC236}">
                <a16:creationId xmlns:a16="http://schemas.microsoft.com/office/drawing/2014/main" id="{72BB7ABC-36FD-67C9-4355-40BFB1559941}"/>
              </a:ext>
            </a:extLst>
          </p:cNvPr>
          <p:cNvPicPr>
            <a:picLocks noChangeAspect="1"/>
          </p:cNvPicPr>
          <p:nvPr/>
        </p:nvPicPr>
        <p:blipFill rotWithShape="1">
          <a:blip r:embed="rId2"/>
          <a:srcRect l="35792" t="42112" r="20990" b="19604"/>
          <a:stretch/>
        </p:blipFill>
        <p:spPr>
          <a:xfrm>
            <a:off x="4345593" y="2281472"/>
            <a:ext cx="6759002" cy="3367889"/>
          </a:xfrm>
          <a:prstGeom prst="rect">
            <a:avLst/>
          </a:prstGeom>
        </p:spPr>
      </p:pic>
      <p:pic>
        <p:nvPicPr>
          <p:cNvPr id="8" name="Picture 7">
            <a:extLst>
              <a:ext uri="{FF2B5EF4-FFF2-40B4-BE49-F238E27FC236}">
                <a16:creationId xmlns:a16="http://schemas.microsoft.com/office/drawing/2014/main" id="{8AD4948B-FCF7-AD0F-42B7-615A9DE10C3E}"/>
              </a:ext>
            </a:extLst>
          </p:cNvPr>
          <p:cNvPicPr>
            <a:picLocks noChangeAspect="1"/>
          </p:cNvPicPr>
          <p:nvPr/>
        </p:nvPicPr>
        <p:blipFill rotWithShape="1">
          <a:blip r:embed="rId2"/>
          <a:srcRect l="15297" t="29703" r="74307" b="53795"/>
          <a:stretch/>
        </p:blipFill>
        <p:spPr>
          <a:xfrm>
            <a:off x="900819" y="2489704"/>
            <a:ext cx="2504550" cy="2236205"/>
          </a:xfrm>
          <a:prstGeom prst="rect">
            <a:avLst/>
          </a:prstGeom>
        </p:spPr>
      </p:pic>
    </p:spTree>
    <p:extLst>
      <p:ext uri="{BB962C8B-B14F-4D97-AF65-F5344CB8AC3E}">
        <p14:creationId xmlns:p14="http://schemas.microsoft.com/office/powerpoint/2010/main" val="346145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3. Outliers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88888" y="847062"/>
            <a:ext cx="10615707" cy="4433180"/>
          </a:xfrm>
        </p:spPr>
        <p:txBody>
          <a:bodyPr>
            <a:normAutofit/>
          </a:bodyPr>
          <a:lstStyle/>
          <a:p>
            <a:r>
              <a:rPr lang="en-US" sz="1800" dirty="0">
                <a:latin typeface="Arial" panose="020B0604020202020204" pitchFamily="34" charset="0"/>
                <a:cs typeface="Arial" panose="020B0604020202020204" pitchFamily="34" charset="0"/>
              </a:rPr>
              <a:t>Determined the following Outliers using Quartile function method : </a:t>
            </a:r>
          </a:p>
        </p:txBody>
      </p:sp>
      <p:pic>
        <p:nvPicPr>
          <p:cNvPr id="4" name="Picture 3">
            <a:extLst>
              <a:ext uri="{FF2B5EF4-FFF2-40B4-BE49-F238E27FC236}">
                <a16:creationId xmlns:a16="http://schemas.microsoft.com/office/drawing/2014/main" id="{036AB530-3A9B-47D7-197B-EA2CA78F611E}"/>
              </a:ext>
            </a:extLst>
          </p:cNvPr>
          <p:cNvPicPr>
            <a:picLocks noChangeAspect="1"/>
          </p:cNvPicPr>
          <p:nvPr/>
        </p:nvPicPr>
        <p:blipFill rotWithShape="1">
          <a:blip r:embed="rId2"/>
          <a:srcRect l="36461" t="39076" r="22698" b="21980"/>
          <a:stretch/>
        </p:blipFill>
        <p:spPr>
          <a:xfrm>
            <a:off x="4372823" y="2093614"/>
            <a:ext cx="6831914" cy="3664390"/>
          </a:xfrm>
          <a:prstGeom prst="rect">
            <a:avLst/>
          </a:prstGeom>
        </p:spPr>
      </p:pic>
      <p:pic>
        <p:nvPicPr>
          <p:cNvPr id="9" name="Picture 8">
            <a:extLst>
              <a:ext uri="{FF2B5EF4-FFF2-40B4-BE49-F238E27FC236}">
                <a16:creationId xmlns:a16="http://schemas.microsoft.com/office/drawing/2014/main" id="{C79C98CC-44E4-E932-95FD-3870571AE002}"/>
              </a:ext>
            </a:extLst>
          </p:cNvPr>
          <p:cNvPicPr>
            <a:picLocks noChangeAspect="1"/>
          </p:cNvPicPr>
          <p:nvPr/>
        </p:nvPicPr>
        <p:blipFill rotWithShape="1">
          <a:blip r:embed="rId2"/>
          <a:srcRect l="18044" t="29307" r="70520" b="53664"/>
          <a:stretch/>
        </p:blipFill>
        <p:spPr>
          <a:xfrm>
            <a:off x="808653" y="2563263"/>
            <a:ext cx="2683088" cy="2417274"/>
          </a:xfrm>
          <a:prstGeom prst="rect">
            <a:avLst/>
          </a:prstGeom>
        </p:spPr>
      </p:pic>
    </p:spTree>
    <p:extLst>
      <p:ext uri="{BB962C8B-B14F-4D97-AF65-F5344CB8AC3E}">
        <p14:creationId xmlns:p14="http://schemas.microsoft.com/office/powerpoint/2010/main" val="1348083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4. Data Imbalance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561315" y="995880"/>
            <a:ext cx="10615707" cy="4284361"/>
          </a:xfrm>
        </p:spPr>
        <p:txBody>
          <a:bodyPr>
            <a:normAutofit/>
          </a:bodyPr>
          <a:lstStyle/>
          <a:p>
            <a:pPr marL="36900" indent="0">
              <a:buNone/>
            </a:pPr>
            <a:r>
              <a:rPr lang="en-US" sz="1600" i="0" dirty="0">
                <a:solidFill>
                  <a:schemeClr val="tx1"/>
                </a:solidFill>
                <a:effectLst/>
                <a:latin typeface="Söhne"/>
              </a:rPr>
              <a:t>Data imbalance refers to a situation when there is an unequal representation of different classes or categories in the dataset.</a:t>
            </a:r>
          </a:p>
          <a:p>
            <a:pPr marL="36900" indent="0">
              <a:buNone/>
            </a:pPr>
            <a:endParaRPr lang="en-US" sz="1600" b="1" dirty="0">
              <a:solidFill>
                <a:schemeClr val="tx1"/>
              </a:solidFill>
              <a:effectLst/>
              <a:latin typeface="Söhne"/>
              <a:cs typeface="Arial" panose="020B0604020202020204" pitchFamily="34" charset="0"/>
            </a:endParaRPr>
          </a:p>
          <a:p>
            <a:pPr marL="36900" indent="0">
              <a:buNone/>
            </a:pPr>
            <a:r>
              <a:rPr lang="en-US" sz="1600" b="1" dirty="0">
                <a:solidFill>
                  <a:schemeClr val="tx1"/>
                </a:solidFill>
                <a:effectLst/>
                <a:latin typeface="Söhne"/>
                <a:cs typeface="Arial" panose="020B0604020202020204" pitchFamily="34" charset="0"/>
              </a:rPr>
              <a:t>Following data imbalance are determined using pivot table and visualized using pivot charts :</a:t>
            </a:r>
            <a:endParaRPr lang="en-US" sz="1800"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514BF72-D40D-E640-C6C4-811023D6A88F}"/>
              </a:ext>
            </a:extLst>
          </p:cNvPr>
          <p:cNvPicPr>
            <a:picLocks noChangeAspect="1"/>
          </p:cNvPicPr>
          <p:nvPr/>
        </p:nvPicPr>
        <p:blipFill rotWithShape="1">
          <a:blip r:embed="rId2"/>
          <a:srcRect l="30742" t="36436" r="30718" b="23006"/>
          <a:stretch/>
        </p:blipFill>
        <p:spPr>
          <a:xfrm>
            <a:off x="561316" y="2643612"/>
            <a:ext cx="5178700" cy="3218508"/>
          </a:xfrm>
          <a:prstGeom prst="rect">
            <a:avLst/>
          </a:prstGeom>
        </p:spPr>
      </p:pic>
      <p:pic>
        <p:nvPicPr>
          <p:cNvPr id="7" name="Picture 6">
            <a:extLst>
              <a:ext uri="{FF2B5EF4-FFF2-40B4-BE49-F238E27FC236}">
                <a16:creationId xmlns:a16="http://schemas.microsoft.com/office/drawing/2014/main" id="{86EB4A07-9BAA-8E21-BB75-EA854A399102}"/>
              </a:ext>
            </a:extLst>
          </p:cNvPr>
          <p:cNvPicPr>
            <a:picLocks noChangeAspect="1"/>
          </p:cNvPicPr>
          <p:nvPr/>
        </p:nvPicPr>
        <p:blipFill rotWithShape="1">
          <a:blip r:embed="rId3"/>
          <a:srcRect l="30372" t="33531" r="29975" b="19538"/>
          <a:stretch/>
        </p:blipFill>
        <p:spPr>
          <a:xfrm>
            <a:off x="6193678" y="2643612"/>
            <a:ext cx="5437007" cy="3218508"/>
          </a:xfrm>
          <a:prstGeom prst="rect">
            <a:avLst/>
          </a:prstGeom>
        </p:spPr>
      </p:pic>
    </p:spTree>
    <p:extLst>
      <p:ext uri="{BB962C8B-B14F-4D97-AF65-F5344CB8AC3E}">
        <p14:creationId xmlns:p14="http://schemas.microsoft.com/office/powerpoint/2010/main" val="887638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4. Data Imbalance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561315" y="995880"/>
            <a:ext cx="10615707" cy="4284361"/>
          </a:xfrm>
        </p:spPr>
        <p:txBody>
          <a:bodyPr>
            <a:normAutofit/>
          </a:bodyPr>
          <a:lstStyle/>
          <a:p>
            <a:pPr marL="36900" indent="0">
              <a:buNone/>
            </a:pPr>
            <a:r>
              <a:rPr lang="en-US" sz="1600" i="0" dirty="0">
                <a:solidFill>
                  <a:schemeClr val="tx1"/>
                </a:solidFill>
                <a:effectLst/>
                <a:latin typeface="Söhne"/>
              </a:rPr>
              <a:t>Data imbalance refers to a situation when there is an unequal representation of different classes or categories in the dataset.</a:t>
            </a:r>
          </a:p>
          <a:p>
            <a:pPr marL="36900" indent="0">
              <a:buNone/>
            </a:pPr>
            <a:endParaRPr lang="en-US" sz="1600" b="1" dirty="0">
              <a:solidFill>
                <a:schemeClr val="tx1"/>
              </a:solidFill>
              <a:effectLst/>
              <a:latin typeface="Söhne"/>
              <a:cs typeface="Arial" panose="020B0604020202020204" pitchFamily="34" charset="0"/>
            </a:endParaRPr>
          </a:p>
          <a:p>
            <a:pPr marL="36900" indent="0">
              <a:buNone/>
            </a:pPr>
            <a:r>
              <a:rPr lang="en-US" sz="1600" b="1" dirty="0">
                <a:solidFill>
                  <a:schemeClr val="tx1"/>
                </a:solidFill>
                <a:effectLst/>
                <a:latin typeface="Söhne"/>
                <a:cs typeface="Arial" panose="020B0604020202020204" pitchFamily="34" charset="0"/>
              </a:rPr>
              <a:t>Following data imbalance are determined using pivot table and visualized using pivot charts :</a:t>
            </a:r>
            <a:endParaRPr lang="en-US" sz="1800" b="1"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D7B8F6B-F34C-A670-8C32-E4B46A9EAC2A}"/>
              </a:ext>
            </a:extLst>
          </p:cNvPr>
          <p:cNvPicPr>
            <a:picLocks noChangeAspect="1"/>
          </p:cNvPicPr>
          <p:nvPr/>
        </p:nvPicPr>
        <p:blipFill rotWithShape="1">
          <a:blip r:embed="rId2"/>
          <a:srcRect l="28663" t="37527" r="28119" b="19472"/>
          <a:stretch/>
        </p:blipFill>
        <p:spPr>
          <a:xfrm>
            <a:off x="497939" y="2674399"/>
            <a:ext cx="5695696" cy="3418583"/>
          </a:xfrm>
          <a:prstGeom prst="rect">
            <a:avLst/>
          </a:prstGeom>
        </p:spPr>
      </p:pic>
      <p:pic>
        <p:nvPicPr>
          <p:cNvPr id="9" name="Picture 8">
            <a:extLst>
              <a:ext uri="{FF2B5EF4-FFF2-40B4-BE49-F238E27FC236}">
                <a16:creationId xmlns:a16="http://schemas.microsoft.com/office/drawing/2014/main" id="{E07C69F3-528A-CFB7-2F35-ABFA17CA0CF8}"/>
              </a:ext>
            </a:extLst>
          </p:cNvPr>
          <p:cNvPicPr>
            <a:picLocks noChangeAspect="1"/>
          </p:cNvPicPr>
          <p:nvPr/>
        </p:nvPicPr>
        <p:blipFill rotWithShape="1">
          <a:blip r:embed="rId3"/>
          <a:srcRect l="25322" t="36039" r="32871" b="26072"/>
          <a:stretch/>
        </p:blipFill>
        <p:spPr>
          <a:xfrm>
            <a:off x="6596960" y="2674399"/>
            <a:ext cx="5097101" cy="3418583"/>
          </a:xfrm>
          <a:prstGeom prst="rect">
            <a:avLst/>
          </a:prstGeom>
        </p:spPr>
      </p:pic>
    </p:spTree>
    <p:extLst>
      <p:ext uri="{BB962C8B-B14F-4D97-AF65-F5344CB8AC3E}">
        <p14:creationId xmlns:p14="http://schemas.microsoft.com/office/powerpoint/2010/main" val="2644673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Univariate Analysis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506994" y="1457607"/>
            <a:ext cx="10615707" cy="4284361"/>
          </a:xfrm>
        </p:spPr>
        <p:txBody>
          <a:bodyPr>
            <a:normAutofit/>
          </a:bodyPr>
          <a:lstStyle/>
          <a:p>
            <a:pPr marL="36900" indent="0">
              <a:buNone/>
            </a:pPr>
            <a:r>
              <a:rPr lang="en-US" sz="1600" b="0" i="0" dirty="0">
                <a:solidFill>
                  <a:schemeClr val="tx1"/>
                </a:solidFill>
                <a:effectLst/>
                <a:latin typeface="Söhne"/>
              </a:rPr>
              <a:t>Univariate analysis is a statistical analysis technique that focuses on examining and summarizing the characteristics and distribution of a single variable at a time. It involves analyzing and describing the data of a single variable without considering its relationship with other variables.</a:t>
            </a:r>
          </a:p>
          <a:p>
            <a:pPr marL="36900" indent="0">
              <a:buNone/>
            </a:pPr>
            <a:endParaRPr lang="en-US" sz="1600" b="0" i="0" dirty="0">
              <a:solidFill>
                <a:schemeClr val="tx1"/>
              </a:solidFill>
              <a:effectLst/>
              <a:latin typeface="Söhne"/>
            </a:endParaRPr>
          </a:p>
          <a:p>
            <a:pPr marL="36900" indent="0">
              <a:buNone/>
            </a:pPr>
            <a:r>
              <a:rPr lang="en-US" sz="1600" b="1" dirty="0">
                <a:solidFill>
                  <a:schemeClr val="tx1"/>
                </a:solidFill>
                <a:effectLst/>
                <a:latin typeface="Söhne"/>
                <a:cs typeface="Arial" panose="020B0604020202020204" pitchFamily="34" charset="0"/>
              </a:rPr>
              <a:t>Following shows all the univariate analysis for application data : </a:t>
            </a:r>
          </a:p>
          <a:p>
            <a:r>
              <a:rPr lang="en-US" sz="1600" dirty="0">
                <a:solidFill>
                  <a:schemeClr val="tx1"/>
                </a:solidFill>
                <a:effectLst/>
                <a:latin typeface="Söhne"/>
                <a:cs typeface="Arial" panose="020B0604020202020204" pitchFamily="34" charset="0"/>
              </a:rPr>
              <a:t>Majority of amount clients applied for ranges in between 0 - 500000</a:t>
            </a:r>
          </a:p>
          <a:p>
            <a:r>
              <a:rPr lang="en-US" sz="1600" dirty="0">
                <a:solidFill>
                  <a:schemeClr val="tx1"/>
                </a:solidFill>
                <a:effectLst/>
                <a:latin typeface="Söhne"/>
                <a:cs typeface="Arial" panose="020B0604020202020204" pitchFamily="34" charset="0"/>
              </a:rPr>
              <a:t>Majority of the clients lie under “Repeater” Classification.</a:t>
            </a:r>
          </a:p>
          <a:p>
            <a:r>
              <a:rPr lang="en-US" sz="1600" dirty="0">
                <a:solidFill>
                  <a:schemeClr val="tx1"/>
                </a:solidFill>
                <a:effectLst/>
                <a:latin typeface="Söhne"/>
                <a:cs typeface="Arial" panose="020B0604020202020204" pitchFamily="34" charset="0"/>
              </a:rPr>
              <a:t>Most of the clients have applied for more than one application in a day.</a:t>
            </a:r>
          </a:p>
          <a:p>
            <a:r>
              <a:rPr lang="en-US" sz="1600" dirty="0">
                <a:solidFill>
                  <a:schemeClr val="tx1"/>
                </a:solidFill>
                <a:effectLst/>
                <a:latin typeface="Söhne"/>
                <a:cs typeface="Arial" panose="020B0604020202020204" pitchFamily="34" charset="0"/>
              </a:rPr>
              <a:t>Majority of loans are approved for payment under cash through the bank.</a:t>
            </a:r>
          </a:p>
          <a:p>
            <a:pPr marL="36900" indent="0">
              <a:buNone/>
            </a:pPr>
            <a:endParaRPr lang="en-US" sz="180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1171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Univariate Analysis :-</a:t>
            </a:r>
          </a:p>
        </p:txBody>
      </p:sp>
      <p:pic>
        <p:nvPicPr>
          <p:cNvPr id="4" name="Picture 3">
            <a:extLst>
              <a:ext uri="{FF2B5EF4-FFF2-40B4-BE49-F238E27FC236}">
                <a16:creationId xmlns:a16="http://schemas.microsoft.com/office/drawing/2014/main" id="{85076965-8688-91BF-5F9F-1C8EF2A8602E}"/>
              </a:ext>
            </a:extLst>
          </p:cNvPr>
          <p:cNvPicPr>
            <a:picLocks noChangeAspect="1"/>
          </p:cNvPicPr>
          <p:nvPr/>
        </p:nvPicPr>
        <p:blipFill rotWithShape="1">
          <a:blip r:embed="rId2"/>
          <a:srcRect l="28440" t="38548" r="24926" b="18548"/>
          <a:stretch/>
        </p:blipFill>
        <p:spPr>
          <a:xfrm>
            <a:off x="525101" y="914400"/>
            <a:ext cx="5160475" cy="2670628"/>
          </a:xfrm>
          <a:prstGeom prst="rect">
            <a:avLst/>
          </a:prstGeom>
        </p:spPr>
      </p:pic>
      <p:pic>
        <p:nvPicPr>
          <p:cNvPr id="6" name="Picture 5">
            <a:extLst>
              <a:ext uri="{FF2B5EF4-FFF2-40B4-BE49-F238E27FC236}">
                <a16:creationId xmlns:a16="http://schemas.microsoft.com/office/drawing/2014/main" id="{13F9D8B5-07D7-8C57-9819-A87F72CEFE2D}"/>
              </a:ext>
            </a:extLst>
          </p:cNvPr>
          <p:cNvPicPr>
            <a:picLocks noChangeAspect="1"/>
          </p:cNvPicPr>
          <p:nvPr/>
        </p:nvPicPr>
        <p:blipFill rotWithShape="1">
          <a:blip r:embed="rId3"/>
          <a:srcRect l="25917" t="36435" r="26410" b="24623"/>
          <a:stretch/>
        </p:blipFill>
        <p:spPr>
          <a:xfrm>
            <a:off x="6159376" y="914400"/>
            <a:ext cx="5507524" cy="2670628"/>
          </a:xfrm>
          <a:prstGeom prst="rect">
            <a:avLst/>
          </a:prstGeom>
        </p:spPr>
      </p:pic>
      <p:pic>
        <p:nvPicPr>
          <p:cNvPr id="10" name="Picture 9">
            <a:extLst>
              <a:ext uri="{FF2B5EF4-FFF2-40B4-BE49-F238E27FC236}">
                <a16:creationId xmlns:a16="http://schemas.microsoft.com/office/drawing/2014/main" id="{45B0065F-9407-86D8-D599-A16C19C0EBD2}"/>
              </a:ext>
            </a:extLst>
          </p:cNvPr>
          <p:cNvPicPr>
            <a:picLocks noChangeAspect="1"/>
          </p:cNvPicPr>
          <p:nvPr/>
        </p:nvPicPr>
        <p:blipFill rotWithShape="1">
          <a:blip r:embed="rId4"/>
          <a:srcRect l="26064" t="38152" r="33094" b="18943"/>
          <a:stretch/>
        </p:blipFill>
        <p:spPr>
          <a:xfrm>
            <a:off x="525101" y="3772467"/>
            <a:ext cx="5160474" cy="2942378"/>
          </a:xfrm>
          <a:prstGeom prst="rect">
            <a:avLst/>
          </a:prstGeom>
        </p:spPr>
      </p:pic>
      <p:pic>
        <p:nvPicPr>
          <p:cNvPr id="14" name="Picture 13">
            <a:extLst>
              <a:ext uri="{FF2B5EF4-FFF2-40B4-BE49-F238E27FC236}">
                <a16:creationId xmlns:a16="http://schemas.microsoft.com/office/drawing/2014/main" id="{6E2DAC15-C9DC-373A-A312-A120EAF02AE0}"/>
              </a:ext>
            </a:extLst>
          </p:cNvPr>
          <p:cNvPicPr>
            <a:picLocks noChangeAspect="1"/>
          </p:cNvPicPr>
          <p:nvPr/>
        </p:nvPicPr>
        <p:blipFill rotWithShape="1">
          <a:blip r:embed="rId5"/>
          <a:srcRect l="29853" t="34324" r="22846" b="22772"/>
          <a:stretch/>
        </p:blipFill>
        <p:spPr>
          <a:xfrm>
            <a:off x="6096000" y="3772466"/>
            <a:ext cx="5570899" cy="2942379"/>
          </a:xfrm>
          <a:prstGeom prst="rect">
            <a:avLst/>
          </a:prstGeom>
        </p:spPr>
      </p:pic>
    </p:spTree>
    <p:extLst>
      <p:ext uri="{BB962C8B-B14F-4D97-AF65-F5344CB8AC3E}">
        <p14:creationId xmlns:p14="http://schemas.microsoft.com/office/powerpoint/2010/main" val="2685656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Segmented Univariate Analysis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79834" y="977774"/>
            <a:ext cx="10615707" cy="4284361"/>
          </a:xfrm>
        </p:spPr>
        <p:txBody>
          <a:bodyPr>
            <a:normAutofit/>
          </a:bodyPr>
          <a:lstStyle/>
          <a:p>
            <a:pPr marL="36900" indent="0">
              <a:buNone/>
            </a:pPr>
            <a:r>
              <a:rPr lang="en-US" sz="1400" b="0" i="0" dirty="0">
                <a:solidFill>
                  <a:schemeClr val="tx1"/>
                </a:solidFill>
                <a:effectLst/>
                <a:latin typeface="Arial" panose="020B0604020202020204" pitchFamily="34" charset="0"/>
                <a:cs typeface="Arial" panose="020B0604020202020204" pitchFamily="34" charset="0"/>
              </a:rPr>
              <a:t>Segmented univariate analysis is a technique in data analysis where the dataset is divided into distinct segments or groups based on a single variable, and separate univariate analysis is performed on each segment.</a:t>
            </a:r>
          </a:p>
          <a:p>
            <a:pPr marL="36900" indent="0">
              <a:buNone/>
            </a:pPr>
            <a:endParaRPr lang="en-US" sz="1600" b="0" i="0" dirty="0">
              <a:solidFill>
                <a:schemeClr val="tx1"/>
              </a:solidFill>
              <a:effectLst/>
              <a:latin typeface="Arial" panose="020B0604020202020204" pitchFamily="34" charset="0"/>
              <a:cs typeface="Arial" panose="020B0604020202020204" pitchFamily="34" charset="0"/>
            </a:endParaRPr>
          </a:p>
          <a:p>
            <a:pPr marL="36900" indent="0">
              <a:buNone/>
            </a:pPr>
            <a:r>
              <a:rPr lang="en-US" sz="1600" b="1" dirty="0">
                <a:solidFill>
                  <a:schemeClr val="tx1"/>
                </a:solidFill>
                <a:effectLst/>
                <a:latin typeface="Söhne"/>
                <a:cs typeface="Arial" panose="020B0604020202020204" pitchFamily="34" charset="0"/>
              </a:rPr>
              <a:t>Following shows all the Segmented univariate analysis for application data : </a:t>
            </a:r>
            <a:endParaRPr lang="en-US" sz="1800" b="1" dirty="0">
              <a:solidFill>
                <a:schemeClr val="tx1"/>
              </a:solidFill>
              <a:effectLst/>
              <a:latin typeface="Arial" panose="020B0604020202020204" pitchFamily="34" charset="0"/>
              <a:cs typeface="Arial" panose="020B0604020202020204" pitchFamily="34" charset="0"/>
            </a:endParaRPr>
          </a:p>
          <a:p>
            <a:r>
              <a:rPr lang="en-US" sz="1600" dirty="0">
                <a:solidFill>
                  <a:schemeClr val="tx1"/>
                </a:solidFill>
                <a:effectLst/>
                <a:latin typeface="Arial" panose="020B0604020202020204" pitchFamily="34" charset="0"/>
                <a:cs typeface="Arial" panose="020B0604020202020204" pitchFamily="34" charset="0"/>
              </a:rPr>
              <a:t>Client applied for more than 200000 of loan have higher chance of getting their application approved.</a:t>
            </a:r>
          </a:p>
          <a:p>
            <a:r>
              <a:rPr lang="en-US" sz="1600" dirty="0">
                <a:solidFill>
                  <a:schemeClr val="tx1"/>
                </a:solidFill>
                <a:effectLst/>
                <a:latin typeface="Arial" panose="020B0604020202020204" pitchFamily="34" charset="0"/>
                <a:cs typeface="Arial" panose="020B0604020202020204" pitchFamily="34" charset="0"/>
              </a:rPr>
              <a:t>Clients applied for cash loans and consumer loans are more likely to get approved.</a:t>
            </a:r>
          </a:p>
          <a:p>
            <a:pPr marL="36900" indent="0">
              <a:buNone/>
            </a:pP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400" dirty="0">
              <a:solidFill>
                <a:schemeClr val="tx1"/>
              </a:solidFill>
              <a:effectLst/>
              <a:latin typeface="Söhne"/>
              <a:cs typeface="Arial" panose="020B0604020202020204" pitchFamily="34" charset="0"/>
            </a:endParaRPr>
          </a:p>
        </p:txBody>
      </p:sp>
      <p:pic>
        <p:nvPicPr>
          <p:cNvPr id="4" name="Picture 3">
            <a:extLst>
              <a:ext uri="{FF2B5EF4-FFF2-40B4-BE49-F238E27FC236}">
                <a16:creationId xmlns:a16="http://schemas.microsoft.com/office/drawing/2014/main" id="{2BD3F7F7-28E7-FD9B-DE71-A1894FBB18E8}"/>
              </a:ext>
            </a:extLst>
          </p:cNvPr>
          <p:cNvPicPr>
            <a:picLocks noChangeAspect="1"/>
          </p:cNvPicPr>
          <p:nvPr/>
        </p:nvPicPr>
        <p:blipFill rotWithShape="1">
          <a:blip r:embed="rId2"/>
          <a:srcRect l="22425" t="39076" r="28936" b="23270"/>
          <a:stretch/>
        </p:blipFill>
        <p:spPr>
          <a:xfrm>
            <a:off x="479835" y="3223034"/>
            <a:ext cx="5377758" cy="2987643"/>
          </a:xfrm>
          <a:prstGeom prst="rect">
            <a:avLst/>
          </a:prstGeom>
        </p:spPr>
      </p:pic>
      <p:pic>
        <p:nvPicPr>
          <p:cNvPr id="8" name="Picture 7">
            <a:extLst>
              <a:ext uri="{FF2B5EF4-FFF2-40B4-BE49-F238E27FC236}">
                <a16:creationId xmlns:a16="http://schemas.microsoft.com/office/drawing/2014/main" id="{9A58C73D-403E-C540-8BFD-D749CABC16EF}"/>
              </a:ext>
            </a:extLst>
          </p:cNvPr>
          <p:cNvPicPr>
            <a:picLocks noChangeAspect="1"/>
          </p:cNvPicPr>
          <p:nvPr/>
        </p:nvPicPr>
        <p:blipFill rotWithShape="1">
          <a:blip r:embed="rId3"/>
          <a:srcRect l="25692" t="40000" r="28714" b="25413"/>
          <a:stretch/>
        </p:blipFill>
        <p:spPr>
          <a:xfrm>
            <a:off x="6334408" y="3223034"/>
            <a:ext cx="5377758" cy="2987642"/>
          </a:xfrm>
          <a:prstGeom prst="rect">
            <a:avLst/>
          </a:prstGeom>
        </p:spPr>
      </p:pic>
    </p:spTree>
    <p:extLst>
      <p:ext uri="{BB962C8B-B14F-4D97-AF65-F5344CB8AC3E}">
        <p14:creationId xmlns:p14="http://schemas.microsoft.com/office/powerpoint/2010/main" val="947837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172017" y="609600"/>
            <a:ext cx="3395050" cy="457200"/>
          </a:xfrm>
        </p:spPr>
        <p:txBody>
          <a:bodyPr>
            <a:normAutofit/>
          </a:bodyPr>
          <a:lstStyle/>
          <a:p>
            <a:r>
              <a:rPr lang="en-US" sz="1800" b="1" dirty="0"/>
              <a:t>TECH-STACK USED :-</a:t>
            </a:r>
          </a:p>
        </p:txBody>
      </p:sp>
      <p:sp>
        <p:nvSpPr>
          <p:cNvPr id="3" name="Content Placeholder 2">
            <a:extLst>
              <a:ext uri="{FF2B5EF4-FFF2-40B4-BE49-F238E27FC236}">
                <a16:creationId xmlns:a16="http://schemas.microsoft.com/office/drawing/2014/main" id="{7E957716-6906-C27B-B633-38B6CE521046}"/>
              </a:ext>
            </a:extLst>
          </p:cNvPr>
          <p:cNvSpPr>
            <a:spLocks noGrp="1"/>
          </p:cNvSpPr>
          <p:nvPr>
            <p:ph idx="1"/>
          </p:nvPr>
        </p:nvSpPr>
        <p:spPr>
          <a:xfrm>
            <a:off x="3648547" y="494167"/>
            <a:ext cx="8030422" cy="640533"/>
          </a:xfrm>
        </p:spPr>
        <p:txBody>
          <a:bodyPr>
            <a:noAutofit/>
          </a:bodyPr>
          <a:lstStyle/>
          <a:p>
            <a:pPr marL="36900" indent="0" algn="just">
              <a:buNone/>
            </a:pPr>
            <a:r>
              <a:rPr lang="en-US" sz="1200" b="0" i="0" dirty="0">
                <a:solidFill>
                  <a:schemeClr val="tx1"/>
                </a:solidFill>
                <a:effectLst/>
                <a:latin typeface="Arial" panose="020B0604020202020204" pitchFamily="34" charset="0"/>
                <a:cs typeface="Arial" panose="020B0604020202020204" pitchFamily="34" charset="0"/>
              </a:rPr>
              <a:t>To complete the project, used tools such as </a:t>
            </a:r>
            <a:r>
              <a:rPr lang="en-US" sz="1200" dirty="0">
                <a:solidFill>
                  <a:schemeClr val="tx1"/>
                </a:solidFill>
                <a:effectLst/>
                <a:latin typeface="Arial" panose="020B0604020202020204" pitchFamily="34" charset="0"/>
                <a:cs typeface="Arial" panose="020B0604020202020204" pitchFamily="34" charset="0"/>
              </a:rPr>
              <a:t>Microsoft </a:t>
            </a:r>
            <a:r>
              <a:rPr lang="en-US" sz="1200" b="0" i="0" dirty="0">
                <a:solidFill>
                  <a:schemeClr val="tx1"/>
                </a:solidFill>
                <a:effectLst/>
                <a:latin typeface="Arial" panose="020B0604020202020204" pitchFamily="34" charset="0"/>
                <a:cs typeface="Arial" panose="020B0604020202020204" pitchFamily="34" charset="0"/>
              </a:rPr>
              <a:t>Excel to perform data analysis, create charts and graphs, along with PowerPoint to generate the report</a:t>
            </a:r>
            <a:endParaRPr lang="en-US" sz="1200" dirty="0">
              <a:solidFill>
                <a:schemeClr val="tx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694E466-8C67-FF79-B943-D1CEA140C83A}"/>
              </a:ext>
            </a:extLst>
          </p:cNvPr>
          <p:cNvSpPr txBox="1">
            <a:spLocks/>
          </p:cNvSpPr>
          <p:nvPr/>
        </p:nvSpPr>
        <p:spPr>
          <a:xfrm>
            <a:off x="172017" y="1785041"/>
            <a:ext cx="3114391" cy="4572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t>INSIGHTS :-</a:t>
            </a:r>
          </a:p>
        </p:txBody>
      </p:sp>
      <p:sp>
        <p:nvSpPr>
          <p:cNvPr id="5" name="Content Placeholder 2">
            <a:extLst>
              <a:ext uri="{FF2B5EF4-FFF2-40B4-BE49-F238E27FC236}">
                <a16:creationId xmlns:a16="http://schemas.microsoft.com/office/drawing/2014/main" id="{77F48D25-A8D7-AAE7-EBAC-1A7C10B29E22}"/>
              </a:ext>
            </a:extLst>
          </p:cNvPr>
          <p:cNvSpPr txBox="1">
            <a:spLocks/>
          </p:cNvSpPr>
          <p:nvPr/>
        </p:nvSpPr>
        <p:spPr>
          <a:xfrm>
            <a:off x="3286408" y="1836720"/>
            <a:ext cx="8030422" cy="229430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l">
              <a:buNone/>
            </a:pPr>
            <a:r>
              <a:rPr lang="en-US" sz="1200" b="0" i="0" dirty="0">
                <a:solidFill>
                  <a:schemeClr val="tx1"/>
                </a:solidFill>
                <a:effectLst/>
                <a:latin typeface="Arial" panose="020B0604020202020204" pitchFamily="34" charset="0"/>
                <a:cs typeface="Arial" panose="020B0604020202020204" pitchFamily="34" charset="0"/>
              </a:rPr>
              <a:t>Throughout the project, several insights were gained:</a:t>
            </a:r>
          </a:p>
          <a:p>
            <a:r>
              <a:rPr lang="en-US" sz="1200" b="0" i="0" dirty="0">
                <a:solidFill>
                  <a:schemeClr val="tx1"/>
                </a:solidFill>
                <a:effectLst/>
                <a:latin typeface="Arial" panose="020B0604020202020204" pitchFamily="34" charset="0"/>
                <a:cs typeface="Arial" panose="020B0604020202020204" pitchFamily="34" charset="0"/>
              </a:rPr>
              <a:t>The missing data was identified and handled appropriately. Columns with a high percentage of missing values were either removed or imputed using appropriate methods such as mean, median, or mode.</a:t>
            </a:r>
          </a:p>
          <a:p>
            <a:r>
              <a:rPr lang="en-US" sz="1200" b="0" i="0" dirty="0">
                <a:solidFill>
                  <a:schemeClr val="tx1"/>
                </a:solidFill>
                <a:effectLst/>
                <a:latin typeface="Arial" panose="020B0604020202020204" pitchFamily="34" charset="0"/>
                <a:cs typeface="Arial" panose="020B0604020202020204" pitchFamily="34" charset="0"/>
              </a:rPr>
              <a:t>Outliers were identified by analyzing the distribution of variables. Outliers are data points that deviate significantly from the majority of the data. While they were not removed for this exercise, their presence can provide valuable insights into potential anomalies or extreme cases.</a:t>
            </a:r>
          </a:p>
          <a:p>
            <a:r>
              <a:rPr lang="en-US" sz="1200" b="0" i="0" dirty="0">
                <a:solidFill>
                  <a:schemeClr val="tx1"/>
                </a:solidFill>
                <a:effectLst/>
                <a:latin typeface="Arial" panose="020B0604020202020204" pitchFamily="34" charset="0"/>
                <a:cs typeface="Arial" panose="020B0604020202020204" pitchFamily="34" charset="0"/>
              </a:rPr>
              <a:t>Data imbalance was assessed by examining the ratio of payment difficulties to non-difficulties in the dataset. If the ratio is significantly skewed, it indicates an imbalance. </a:t>
            </a:r>
          </a:p>
          <a:p>
            <a:r>
              <a:rPr lang="en-US" sz="1200" b="0" i="0" dirty="0">
                <a:solidFill>
                  <a:schemeClr val="tx1"/>
                </a:solidFill>
                <a:effectLst/>
                <a:latin typeface="Arial" panose="020B0604020202020204" pitchFamily="34" charset="0"/>
                <a:cs typeface="Arial" panose="020B0604020202020204" pitchFamily="34" charset="0"/>
              </a:rPr>
              <a:t>Univariate analysis provided insights into the distribution of individual variables. Segmented univariate analysis allowed us to analyze variables based on different segments, such as the target variable (payment difficulties) or other categorical variables. This helps in understanding the impact of different variables on the target variable.</a:t>
            </a:r>
          </a:p>
          <a:p>
            <a:r>
              <a:rPr lang="en-US" sz="1200" b="0" i="0" dirty="0">
                <a:solidFill>
                  <a:schemeClr val="tx1"/>
                </a:solidFill>
                <a:effectLst/>
                <a:latin typeface="Arial" panose="020B0604020202020204" pitchFamily="34" charset="0"/>
                <a:cs typeface="Arial" panose="020B0604020202020204" pitchFamily="34" charset="0"/>
              </a:rPr>
              <a:t>Bivariate analysis explored the relationships between pairs of variables, providing insights into potential correlations and dependencies. By segmenting the data based on the target variable, we could identify the top correlations for clients with payment difficulties and all other cases. This analysis helps in identifying important factors that differentiate clients with payment difficulties from others.</a:t>
            </a:r>
          </a:p>
        </p:txBody>
      </p:sp>
      <p:sp>
        <p:nvSpPr>
          <p:cNvPr id="6" name="Title 1">
            <a:extLst>
              <a:ext uri="{FF2B5EF4-FFF2-40B4-BE49-F238E27FC236}">
                <a16:creationId xmlns:a16="http://schemas.microsoft.com/office/drawing/2014/main" id="{D9C0710F-2DC4-1CCB-8D53-1391C74DFBDA}"/>
              </a:ext>
            </a:extLst>
          </p:cNvPr>
          <p:cNvSpPr txBox="1">
            <a:spLocks/>
          </p:cNvSpPr>
          <p:nvPr/>
        </p:nvSpPr>
        <p:spPr>
          <a:xfrm>
            <a:off x="172017" y="6019800"/>
            <a:ext cx="3114391" cy="4572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a:t>RESULTS :-</a:t>
            </a:r>
          </a:p>
        </p:txBody>
      </p:sp>
    </p:spTree>
    <p:extLst>
      <p:ext uri="{BB962C8B-B14F-4D97-AF65-F5344CB8AC3E}">
        <p14:creationId xmlns:p14="http://schemas.microsoft.com/office/powerpoint/2010/main" val="2400439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Bivariate Analysis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79834" y="1367073"/>
            <a:ext cx="10615707" cy="4284361"/>
          </a:xfrm>
        </p:spPr>
        <p:txBody>
          <a:bodyPr>
            <a:normAutofit/>
          </a:bodyPr>
          <a:lstStyle/>
          <a:p>
            <a:pPr marL="36900" indent="0">
              <a:buNone/>
            </a:pPr>
            <a:r>
              <a:rPr lang="en-US" sz="1200" b="0" i="0" dirty="0">
                <a:solidFill>
                  <a:schemeClr val="tx1"/>
                </a:solidFill>
                <a:effectLst/>
                <a:latin typeface="Arial" panose="020B0604020202020204" pitchFamily="34" charset="0"/>
                <a:cs typeface="Arial" panose="020B0604020202020204" pitchFamily="34" charset="0"/>
              </a:rPr>
              <a:t>Bivariate analysis determining the relationship between two variables. It focuses on understanding how changes in one variable are associated with changes in another variable.</a:t>
            </a:r>
          </a:p>
          <a:p>
            <a:pPr marL="36900" indent="0">
              <a:buNone/>
            </a:pPr>
            <a:endParaRPr lang="en-US" sz="1600" b="0" i="0" dirty="0">
              <a:solidFill>
                <a:schemeClr val="tx1"/>
              </a:solidFill>
              <a:effectLst/>
              <a:latin typeface="Arial" panose="020B0604020202020204" pitchFamily="34" charset="0"/>
              <a:cs typeface="Arial" panose="020B0604020202020204" pitchFamily="34" charset="0"/>
            </a:endParaRPr>
          </a:p>
          <a:p>
            <a:pPr marL="36900" indent="0">
              <a:buNone/>
            </a:pPr>
            <a:r>
              <a:rPr lang="en-US" sz="1600" b="1" dirty="0">
                <a:solidFill>
                  <a:schemeClr val="tx1"/>
                </a:solidFill>
                <a:effectLst/>
                <a:latin typeface="Söhne"/>
                <a:cs typeface="Arial" panose="020B0604020202020204" pitchFamily="34" charset="0"/>
              </a:rPr>
              <a:t>Following shows all the Bivariate analysis for application data : </a:t>
            </a:r>
            <a:endParaRPr lang="en-US" sz="1800" b="1" dirty="0">
              <a:solidFill>
                <a:schemeClr val="tx1"/>
              </a:solidFill>
              <a:effectLst/>
              <a:latin typeface="Arial" panose="020B0604020202020204" pitchFamily="34" charset="0"/>
              <a:cs typeface="Arial" panose="020B0604020202020204" pitchFamily="34" charset="0"/>
            </a:endParaRPr>
          </a:p>
          <a:p>
            <a:r>
              <a:rPr lang="en-US" sz="1600" dirty="0">
                <a:solidFill>
                  <a:schemeClr val="tx1"/>
                </a:solidFill>
                <a:effectLst/>
                <a:latin typeface="Arial" panose="020B0604020202020204" pitchFamily="34" charset="0"/>
                <a:cs typeface="Arial" panose="020B0604020202020204" pitchFamily="34" charset="0"/>
              </a:rPr>
              <a:t>Majority of the loans applied from credit and cash offices are bound to be cancelled.</a:t>
            </a:r>
          </a:p>
          <a:p>
            <a:r>
              <a:rPr lang="en-US" sz="1600" dirty="0">
                <a:solidFill>
                  <a:schemeClr val="tx1"/>
                </a:solidFill>
                <a:effectLst/>
                <a:latin typeface="Arial" panose="020B0604020202020204" pitchFamily="34" charset="0"/>
                <a:cs typeface="Arial" panose="020B0604020202020204" pitchFamily="34" charset="0"/>
              </a:rPr>
              <a:t>Repeater clients are more inclined towards their application getting rejected whereas new clients have much higher chances of getting their application approved.</a:t>
            </a:r>
          </a:p>
          <a:p>
            <a:r>
              <a:rPr lang="en-US" sz="1600" dirty="0">
                <a:solidFill>
                  <a:schemeClr val="tx1"/>
                </a:solidFill>
                <a:effectLst/>
                <a:latin typeface="Arial" panose="020B0604020202020204" pitchFamily="34" charset="0"/>
                <a:cs typeface="Arial" panose="020B0604020202020204" pitchFamily="34" charset="0"/>
              </a:rPr>
              <a:t>Walk-ins have lesser chance of having application getting cancelled as compared to x-sell.</a:t>
            </a:r>
          </a:p>
          <a:p>
            <a:r>
              <a:rPr lang="en-US" sz="1600" dirty="0">
                <a:solidFill>
                  <a:schemeClr val="tx1"/>
                </a:solidFill>
                <a:effectLst/>
                <a:latin typeface="Arial" panose="020B0604020202020204" pitchFamily="34" charset="0"/>
                <a:cs typeface="Arial" panose="020B0604020202020204" pitchFamily="34" charset="0"/>
              </a:rPr>
              <a:t>Clients under MLM Partners are more inclined towards getting their application rejected as compared to others.</a:t>
            </a:r>
          </a:p>
          <a:p>
            <a:r>
              <a:rPr lang="en-US" sz="1600" dirty="0">
                <a:solidFill>
                  <a:schemeClr val="tx1"/>
                </a:solidFill>
                <a:effectLst/>
                <a:latin typeface="Arial" panose="020B0604020202020204" pitchFamily="34" charset="0"/>
                <a:cs typeface="Arial" panose="020B0604020202020204" pitchFamily="34" charset="0"/>
              </a:rPr>
              <a:t>High grouped interest rates have much higher chances of application getting approved.</a:t>
            </a:r>
          </a:p>
          <a:p>
            <a:pPr marL="36900" indent="0">
              <a:buNone/>
            </a:pP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pPr marL="36900" indent="0">
              <a:buNone/>
            </a:pP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400" dirty="0">
              <a:solidFill>
                <a:schemeClr val="tx1"/>
              </a:solidFill>
              <a:effectLst/>
              <a:latin typeface="Söhne"/>
              <a:cs typeface="Arial" panose="020B0604020202020204" pitchFamily="34" charset="0"/>
            </a:endParaRPr>
          </a:p>
        </p:txBody>
      </p:sp>
    </p:spTree>
    <p:extLst>
      <p:ext uri="{BB962C8B-B14F-4D97-AF65-F5344CB8AC3E}">
        <p14:creationId xmlns:p14="http://schemas.microsoft.com/office/powerpoint/2010/main" val="2556984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Bivariate Analysis :-</a:t>
            </a:r>
          </a:p>
        </p:txBody>
      </p:sp>
      <p:pic>
        <p:nvPicPr>
          <p:cNvPr id="4" name="Picture 3">
            <a:extLst>
              <a:ext uri="{FF2B5EF4-FFF2-40B4-BE49-F238E27FC236}">
                <a16:creationId xmlns:a16="http://schemas.microsoft.com/office/drawing/2014/main" id="{E2FB72D5-50A2-0D0C-A160-A3E3BB511FAA}"/>
              </a:ext>
            </a:extLst>
          </p:cNvPr>
          <p:cNvPicPr>
            <a:picLocks noChangeAspect="1"/>
          </p:cNvPicPr>
          <p:nvPr/>
        </p:nvPicPr>
        <p:blipFill rotWithShape="1">
          <a:blip r:embed="rId2"/>
          <a:srcRect l="37797" t="39208" r="6881" b="18152"/>
          <a:stretch/>
        </p:blipFill>
        <p:spPr>
          <a:xfrm>
            <a:off x="561315" y="847062"/>
            <a:ext cx="5166953" cy="2412185"/>
          </a:xfrm>
          <a:prstGeom prst="rect">
            <a:avLst/>
          </a:prstGeom>
        </p:spPr>
      </p:pic>
      <p:pic>
        <p:nvPicPr>
          <p:cNvPr id="6" name="Picture 5">
            <a:extLst>
              <a:ext uri="{FF2B5EF4-FFF2-40B4-BE49-F238E27FC236}">
                <a16:creationId xmlns:a16="http://schemas.microsoft.com/office/drawing/2014/main" id="{4654148C-A99A-4F1C-3EB5-2901904FFBE2}"/>
              </a:ext>
            </a:extLst>
          </p:cNvPr>
          <p:cNvPicPr>
            <a:picLocks noChangeAspect="1"/>
          </p:cNvPicPr>
          <p:nvPr/>
        </p:nvPicPr>
        <p:blipFill rotWithShape="1">
          <a:blip r:embed="rId3"/>
          <a:srcRect l="26658" t="34852" r="18243" b="16303"/>
          <a:stretch/>
        </p:blipFill>
        <p:spPr>
          <a:xfrm>
            <a:off x="6463731" y="843972"/>
            <a:ext cx="5166953" cy="2415275"/>
          </a:xfrm>
          <a:prstGeom prst="rect">
            <a:avLst/>
          </a:prstGeom>
        </p:spPr>
      </p:pic>
      <p:pic>
        <p:nvPicPr>
          <p:cNvPr id="10" name="Picture 9">
            <a:extLst>
              <a:ext uri="{FF2B5EF4-FFF2-40B4-BE49-F238E27FC236}">
                <a16:creationId xmlns:a16="http://schemas.microsoft.com/office/drawing/2014/main" id="{046D2612-D730-2923-C6B2-6689F7A4CD46}"/>
              </a:ext>
            </a:extLst>
          </p:cNvPr>
          <p:cNvPicPr>
            <a:picLocks noChangeAspect="1"/>
          </p:cNvPicPr>
          <p:nvPr/>
        </p:nvPicPr>
        <p:blipFill rotWithShape="1">
          <a:blip r:embed="rId4"/>
          <a:srcRect l="36609" t="32740" r="11188" b="17887"/>
          <a:stretch/>
        </p:blipFill>
        <p:spPr>
          <a:xfrm>
            <a:off x="561315" y="3598754"/>
            <a:ext cx="5166953" cy="2989907"/>
          </a:xfrm>
          <a:prstGeom prst="rect">
            <a:avLst/>
          </a:prstGeom>
        </p:spPr>
      </p:pic>
      <p:pic>
        <p:nvPicPr>
          <p:cNvPr id="14" name="Picture 13">
            <a:extLst>
              <a:ext uri="{FF2B5EF4-FFF2-40B4-BE49-F238E27FC236}">
                <a16:creationId xmlns:a16="http://schemas.microsoft.com/office/drawing/2014/main" id="{17306F69-5BE3-8AB1-081A-7CC77135709E}"/>
              </a:ext>
            </a:extLst>
          </p:cNvPr>
          <p:cNvPicPr>
            <a:picLocks noChangeAspect="1"/>
          </p:cNvPicPr>
          <p:nvPr/>
        </p:nvPicPr>
        <p:blipFill rotWithShape="1">
          <a:blip r:embed="rId5"/>
          <a:srcRect l="38094" t="36172" r="13193" b="18680"/>
          <a:stretch/>
        </p:blipFill>
        <p:spPr>
          <a:xfrm>
            <a:off x="6463732" y="3598754"/>
            <a:ext cx="5166952" cy="2989907"/>
          </a:xfrm>
          <a:prstGeom prst="rect">
            <a:avLst/>
          </a:prstGeom>
        </p:spPr>
      </p:pic>
    </p:spTree>
    <p:extLst>
      <p:ext uri="{BB962C8B-B14F-4D97-AF65-F5344CB8AC3E}">
        <p14:creationId xmlns:p14="http://schemas.microsoft.com/office/powerpoint/2010/main" val="3264935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5. Bivariate Analysis :-</a:t>
            </a:r>
          </a:p>
        </p:txBody>
      </p:sp>
      <p:pic>
        <p:nvPicPr>
          <p:cNvPr id="5" name="Picture 4">
            <a:extLst>
              <a:ext uri="{FF2B5EF4-FFF2-40B4-BE49-F238E27FC236}">
                <a16:creationId xmlns:a16="http://schemas.microsoft.com/office/drawing/2014/main" id="{C0D1D544-5386-F572-2066-8BF5167B4671}"/>
              </a:ext>
            </a:extLst>
          </p:cNvPr>
          <p:cNvPicPr>
            <a:picLocks noChangeAspect="1"/>
          </p:cNvPicPr>
          <p:nvPr/>
        </p:nvPicPr>
        <p:blipFill rotWithShape="1">
          <a:blip r:embed="rId2"/>
          <a:srcRect l="27772" t="42113" r="15346" b="20659"/>
          <a:stretch/>
        </p:blipFill>
        <p:spPr>
          <a:xfrm>
            <a:off x="1657139" y="1702050"/>
            <a:ext cx="8877721" cy="3268302"/>
          </a:xfrm>
          <a:prstGeom prst="rect">
            <a:avLst/>
          </a:prstGeom>
        </p:spPr>
      </p:pic>
    </p:spTree>
    <p:extLst>
      <p:ext uri="{BB962C8B-B14F-4D97-AF65-F5344CB8AC3E}">
        <p14:creationId xmlns:p14="http://schemas.microsoft.com/office/powerpoint/2010/main" val="1489540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6. Correlation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79834" y="1367073"/>
            <a:ext cx="10615707" cy="4671588"/>
          </a:xfrm>
        </p:spPr>
        <p:txBody>
          <a:bodyPr>
            <a:normAutofit fontScale="70000" lnSpcReduction="20000"/>
          </a:bodyPr>
          <a:lstStyle/>
          <a:p>
            <a:pPr marL="36900" indent="0">
              <a:buNone/>
            </a:pPr>
            <a:r>
              <a:rPr lang="en-US" b="0" i="0" dirty="0">
                <a:solidFill>
                  <a:schemeClr val="tx1"/>
                </a:solidFill>
                <a:effectLst/>
                <a:latin typeface="Söhne"/>
              </a:rPr>
              <a:t>Correlation </a:t>
            </a:r>
            <a:r>
              <a:rPr lang="en-US" dirty="0">
                <a:solidFill>
                  <a:schemeClr val="tx1"/>
                </a:solidFill>
                <a:effectLst/>
                <a:latin typeface="Söhne"/>
              </a:rPr>
              <a:t>determines the </a:t>
            </a:r>
            <a:r>
              <a:rPr lang="en-US" b="0" i="0" dirty="0">
                <a:solidFill>
                  <a:schemeClr val="tx1"/>
                </a:solidFill>
                <a:effectLst/>
                <a:latin typeface="Söhne"/>
              </a:rPr>
              <a:t>relationship or association between two variables. It indicates the extent to which changes in one variable are related to changes in another variable. Correlation is used to determine the direction (positive or negative) and strength of the relationship between the variables.</a:t>
            </a:r>
            <a:endParaRPr lang="en-US" b="0" i="0" dirty="0">
              <a:solidFill>
                <a:schemeClr val="tx1"/>
              </a:solidFill>
              <a:effectLst/>
              <a:latin typeface="Arial" panose="020B0604020202020204" pitchFamily="34" charset="0"/>
              <a:cs typeface="Arial" panose="020B0604020202020204" pitchFamily="34" charset="0"/>
            </a:endParaRPr>
          </a:p>
          <a:p>
            <a:pPr marL="36900" indent="0">
              <a:buNone/>
            </a:pPr>
            <a:endParaRPr lang="en-US" sz="1600" b="1" dirty="0">
              <a:solidFill>
                <a:schemeClr val="tx1"/>
              </a:solidFill>
              <a:effectLst/>
              <a:latin typeface="Söhne"/>
              <a:cs typeface="Arial" panose="020B0604020202020204" pitchFamily="34" charset="0"/>
            </a:endParaRPr>
          </a:p>
          <a:p>
            <a:pPr marL="36900" indent="0">
              <a:buNone/>
            </a:pPr>
            <a:r>
              <a:rPr lang="en-US" sz="2300" b="1" dirty="0">
                <a:solidFill>
                  <a:schemeClr val="tx1"/>
                </a:solidFill>
                <a:effectLst/>
                <a:latin typeface="Söhne"/>
                <a:cs typeface="Arial" panose="020B0604020202020204" pitchFamily="34" charset="0"/>
              </a:rPr>
              <a:t>Following are top 10 correlation based on cancellation and refusal of applications : </a:t>
            </a:r>
          </a:p>
          <a:p>
            <a:pPr marL="36900" indent="0">
              <a:buNone/>
            </a:pPr>
            <a:endParaRPr lang="en-US" sz="2300" b="1" dirty="0">
              <a:solidFill>
                <a:schemeClr val="tx1"/>
              </a:solidFill>
              <a:effectLst/>
              <a:latin typeface="Söhne"/>
              <a:cs typeface="Arial" panose="020B0604020202020204" pitchFamily="34" charset="0"/>
            </a:endParaRPr>
          </a:p>
          <a:p>
            <a:r>
              <a:rPr lang="en-US" sz="1800" b="1" dirty="0">
                <a:solidFill>
                  <a:srgbClr val="FFFFFF"/>
                </a:solidFill>
                <a:effectLst/>
                <a:latin typeface="Calibri" panose="020F0502020204030204" pitchFamily="34" charset="0"/>
              </a:rPr>
              <a:t>C</a:t>
            </a:r>
            <a:r>
              <a:rPr lang="en-US" sz="1800" b="1" i="0" u="none" strike="noStrike" dirty="0">
                <a:solidFill>
                  <a:srgbClr val="FFFFFF"/>
                </a:solidFill>
                <a:effectLst/>
                <a:latin typeface="Calibri" panose="020F0502020204030204" pitchFamily="34" charset="0"/>
              </a:rPr>
              <a:t>ontract</a:t>
            </a:r>
            <a:r>
              <a:rPr lang="en-US" sz="1800" b="1" dirty="0">
                <a:solidFill>
                  <a:srgbClr val="FFFFFF"/>
                </a:solidFill>
                <a:effectLst/>
                <a:latin typeface="Calibri" panose="020F0502020204030204" pitchFamily="34" charset="0"/>
              </a:rPr>
              <a:t> </a:t>
            </a:r>
            <a:r>
              <a:rPr lang="en-US" sz="1800" b="1" i="0" u="none" strike="noStrike" dirty="0">
                <a:solidFill>
                  <a:srgbClr val="FFFFFF"/>
                </a:solidFill>
                <a:effectLst/>
                <a:latin typeface="Calibri" panose="020F0502020204030204" pitchFamily="34" charset="0"/>
              </a:rPr>
              <a:t>type</a:t>
            </a:r>
            <a:r>
              <a:rPr lang="en-US" sz="2000" dirty="0"/>
              <a:t> </a:t>
            </a:r>
          </a:p>
          <a:p>
            <a:r>
              <a:rPr lang="en-US" sz="1800" b="1" dirty="0">
                <a:solidFill>
                  <a:srgbClr val="FFFFFF"/>
                </a:solidFill>
                <a:effectLst/>
                <a:latin typeface="Calibri" panose="020F0502020204030204" pitchFamily="34" charset="0"/>
              </a:rPr>
              <a:t>Amount </a:t>
            </a:r>
            <a:r>
              <a:rPr lang="en-US" sz="1800" b="1" i="0" u="none" strike="noStrike" dirty="0">
                <a:solidFill>
                  <a:srgbClr val="FFFFFF"/>
                </a:solidFill>
                <a:effectLst/>
                <a:latin typeface="Calibri" panose="020F0502020204030204" pitchFamily="34" charset="0"/>
              </a:rPr>
              <a:t>application</a:t>
            </a:r>
            <a:r>
              <a:rPr lang="en-US" sz="2000" dirty="0"/>
              <a:t> </a:t>
            </a:r>
          </a:p>
          <a:p>
            <a:r>
              <a:rPr lang="en-US" sz="1800" b="1" i="0" u="none" strike="noStrike" dirty="0">
                <a:solidFill>
                  <a:srgbClr val="FFFFFF"/>
                </a:solidFill>
                <a:effectLst/>
                <a:latin typeface="Calibri" panose="020F0502020204030204" pitchFamily="34" charset="0"/>
              </a:rPr>
              <a:t>Amount credit</a:t>
            </a:r>
            <a:r>
              <a:rPr lang="en-US" sz="2000" dirty="0"/>
              <a:t> </a:t>
            </a:r>
          </a:p>
          <a:p>
            <a:r>
              <a:rPr lang="en-US" sz="1800" b="1" dirty="0">
                <a:solidFill>
                  <a:srgbClr val="FFFFFF"/>
                </a:solidFill>
                <a:effectLst/>
                <a:latin typeface="Calibri" panose="020F0502020204030204" pitchFamily="34" charset="0"/>
              </a:rPr>
              <a:t>C</a:t>
            </a:r>
            <a:r>
              <a:rPr lang="en-US" sz="1800" b="1" i="0" u="none" strike="noStrike" dirty="0">
                <a:solidFill>
                  <a:srgbClr val="FFFFFF"/>
                </a:solidFill>
                <a:effectLst/>
                <a:latin typeface="Calibri" panose="020F0502020204030204" pitchFamily="34" charset="0"/>
              </a:rPr>
              <a:t>ash</a:t>
            </a:r>
            <a:r>
              <a:rPr lang="en-US" sz="1800" b="1" dirty="0">
                <a:solidFill>
                  <a:srgbClr val="FFFFFF"/>
                </a:solidFill>
                <a:effectLst/>
                <a:latin typeface="Calibri" panose="020F0502020204030204" pitchFamily="34" charset="0"/>
              </a:rPr>
              <a:t> </a:t>
            </a:r>
            <a:r>
              <a:rPr lang="en-US" sz="1800" b="1" i="0" u="none" strike="noStrike" dirty="0">
                <a:solidFill>
                  <a:srgbClr val="FFFFFF"/>
                </a:solidFill>
                <a:effectLst/>
                <a:latin typeface="Calibri" panose="020F0502020204030204" pitchFamily="34" charset="0"/>
              </a:rPr>
              <a:t>loan</a:t>
            </a:r>
            <a:r>
              <a:rPr lang="en-US" sz="1800" b="1" dirty="0">
                <a:solidFill>
                  <a:srgbClr val="FFFFFF"/>
                </a:solidFill>
                <a:effectLst/>
                <a:latin typeface="Calibri" panose="020F0502020204030204" pitchFamily="34" charset="0"/>
              </a:rPr>
              <a:t> P</a:t>
            </a:r>
            <a:r>
              <a:rPr lang="en-US" sz="1800" b="1" i="0" u="none" strike="noStrike" dirty="0">
                <a:solidFill>
                  <a:srgbClr val="FFFFFF"/>
                </a:solidFill>
                <a:effectLst/>
                <a:latin typeface="Calibri" panose="020F0502020204030204" pitchFamily="34" charset="0"/>
              </a:rPr>
              <a:t>urpose</a:t>
            </a:r>
            <a:r>
              <a:rPr lang="en-US" sz="2000" dirty="0"/>
              <a:t> </a:t>
            </a:r>
          </a:p>
          <a:p>
            <a:r>
              <a:rPr lang="en-US" sz="1800" b="1" dirty="0">
                <a:solidFill>
                  <a:srgbClr val="FFFFFF"/>
                </a:solidFill>
                <a:effectLst/>
                <a:latin typeface="Calibri" panose="020F0502020204030204" pitchFamily="34" charset="0"/>
              </a:rPr>
              <a:t>P</a:t>
            </a:r>
            <a:r>
              <a:rPr lang="en-US" sz="1800" b="1" i="0" u="none" strike="noStrike" dirty="0">
                <a:solidFill>
                  <a:srgbClr val="FFFFFF"/>
                </a:solidFill>
                <a:effectLst/>
                <a:latin typeface="Calibri" panose="020F0502020204030204" pitchFamily="34" charset="0"/>
              </a:rPr>
              <a:t>ayment</a:t>
            </a:r>
            <a:r>
              <a:rPr lang="en-US" sz="1800" b="1" dirty="0">
                <a:solidFill>
                  <a:srgbClr val="FFFFFF"/>
                </a:solidFill>
                <a:effectLst/>
                <a:latin typeface="Calibri" panose="020F0502020204030204" pitchFamily="34" charset="0"/>
              </a:rPr>
              <a:t> </a:t>
            </a:r>
            <a:r>
              <a:rPr lang="en-US" sz="1800" b="1" i="0" u="none" strike="noStrike" dirty="0">
                <a:solidFill>
                  <a:srgbClr val="FFFFFF"/>
                </a:solidFill>
                <a:effectLst/>
                <a:latin typeface="Calibri" panose="020F0502020204030204" pitchFamily="34" charset="0"/>
              </a:rPr>
              <a:t>type</a:t>
            </a:r>
            <a:r>
              <a:rPr lang="en-US" sz="2000" dirty="0"/>
              <a:t> </a:t>
            </a:r>
          </a:p>
          <a:p>
            <a:r>
              <a:rPr lang="en-US" sz="1800" b="1" dirty="0">
                <a:solidFill>
                  <a:srgbClr val="FFFFFF"/>
                </a:solidFill>
                <a:effectLst/>
                <a:latin typeface="Calibri" panose="020F0502020204030204" pitchFamily="34" charset="0"/>
              </a:rPr>
              <a:t>C</a:t>
            </a:r>
            <a:r>
              <a:rPr lang="en-US" sz="1800" b="1" i="0" u="none" strike="noStrike" dirty="0">
                <a:solidFill>
                  <a:srgbClr val="FFFFFF"/>
                </a:solidFill>
                <a:effectLst/>
                <a:latin typeface="Calibri" panose="020F0502020204030204" pitchFamily="34" charset="0"/>
              </a:rPr>
              <a:t>lient</a:t>
            </a:r>
            <a:r>
              <a:rPr lang="en-US" sz="1800" b="1" dirty="0">
                <a:solidFill>
                  <a:srgbClr val="FFFFFF"/>
                </a:solidFill>
                <a:effectLst/>
                <a:latin typeface="Calibri" panose="020F0502020204030204" pitchFamily="34" charset="0"/>
              </a:rPr>
              <a:t> </a:t>
            </a:r>
            <a:r>
              <a:rPr lang="en-US" sz="1800" b="1" i="0" u="none" strike="noStrike" dirty="0">
                <a:solidFill>
                  <a:srgbClr val="FFFFFF"/>
                </a:solidFill>
                <a:effectLst/>
                <a:latin typeface="Calibri" panose="020F0502020204030204" pitchFamily="34" charset="0"/>
              </a:rPr>
              <a:t>type</a:t>
            </a:r>
            <a:r>
              <a:rPr lang="en-US" sz="2000" dirty="0"/>
              <a:t> </a:t>
            </a:r>
          </a:p>
          <a:p>
            <a:r>
              <a:rPr lang="en-US" sz="1800" b="1" dirty="0">
                <a:solidFill>
                  <a:srgbClr val="FFFFFF"/>
                </a:solidFill>
                <a:effectLst/>
                <a:latin typeface="Calibri" panose="020F0502020204030204" pitchFamily="34" charset="0"/>
              </a:rPr>
              <a:t>G</a:t>
            </a:r>
            <a:r>
              <a:rPr lang="en-US" sz="1800" b="1" i="0" u="none" strike="noStrike" dirty="0">
                <a:solidFill>
                  <a:srgbClr val="FFFFFF"/>
                </a:solidFill>
                <a:effectLst/>
                <a:latin typeface="Calibri" panose="020F0502020204030204" pitchFamily="34" charset="0"/>
              </a:rPr>
              <a:t>oods</a:t>
            </a:r>
            <a:r>
              <a:rPr lang="en-US" sz="1800" b="1" dirty="0">
                <a:solidFill>
                  <a:srgbClr val="FFFFFF"/>
                </a:solidFill>
                <a:effectLst/>
                <a:latin typeface="Calibri" panose="020F0502020204030204" pitchFamily="34" charset="0"/>
              </a:rPr>
              <a:t> </a:t>
            </a:r>
            <a:r>
              <a:rPr lang="en-US" sz="1800" b="1" i="0" u="none" strike="noStrike" dirty="0">
                <a:solidFill>
                  <a:srgbClr val="FFFFFF"/>
                </a:solidFill>
                <a:effectLst/>
                <a:latin typeface="Calibri" panose="020F0502020204030204" pitchFamily="34" charset="0"/>
              </a:rPr>
              <a:t>category</a:t>
            </a:r>
            <a:r>
              <a:rPr lang="en-US" sz="2000" dirty="0"/>
              <a:t> </a:t>
            </a:r>
          </a:p>
          <a:p>
            <a:r>
              <a:rPr lang="en-US" sz="1800" b="1" dirty="0">
                <a:solidFill>
                  <a:srgbClr val="FFFFFF"/>
                </a:solidFill>
                <a:effectLst/>
                <a:latin typeface="Calibri" panose="020F0502020204030204" pitchFamily="34" charset="0"/>
              </a:rPr>
              <a:t>P</a:t>
            </a:r>
            <a:r>
              <a:rPr lang="en-US" sz="1800" b="1" i="0" u="none" strike="noStrike" dirty="0">
                <a:solidFill>
                  <a:srgbClr val="FFFFFF"/>
                </a:solidFill>
                <a:effectLst/>
                <a:latin typeface="Calibri" panose="020F0502020204030204" pitchFamily="34" charset="0"/>
              </a:rPr>
              <a:t>roduct type</a:t>
            </a:r>
            <a:r>
              <a:rPr lang="en-US" sz="2000" dirty="0"/>
              <a:t> </a:t>
            </a:r>
          </a:p>
          <a:p>
            <a:r>
              <a:rPr lang="en-US" sz="1800" b="1" dirty="0">
                <a:solidFill>
                  <a:srgbClr val="FFFFFF"/>
                </a:solidFill>
                <a:effectLst/>
                <a:latin typeface="Calibri" panose="020F0502020204030204" pitchFamily="34" charset="0"/>
              </a:rPr>
              <a:t>P</a:t>
            </a:r>
            <a:r>
              <a:rPr lang="en-US" sz="1800" b="1" i="0" u="none" strike="noStrike" dirty="0">
                <a:solidFill>
                  <a:srgbClr val="FFFFFF"/>
                </a:solidFill>
                <a:effectLst/>
                <a:latin typeface="Calibri" panose="020F0502020204030204" pitchFamily="34" charset="0"/>
              </a:rPr>
              <a:t>roduct</a:t>
            </a:r>
            <a:r>
              <a:rPr lang="en-US" sz="1800" b="1" dirty="0">
                <a:solidFill>
                  <a:srgbClr val="FFFFFF"/>
                </a:solidFill>
                <a:effectLst/>
                <a:latin typeface="Calibri" panose="020F0502020204030204" pitchFamily="34" charset="0"/>
              </a:rPr>
              <a:t> </a:t>
            </a:r>
            <a:r>
              <a:rPr lang="en-US" sz="1800" b="1" i="0" u="none" strike="noStrike" dirty="0">
                <a:solidFill>
                  <a:srgbClr val="FFFFFF"/>
                </a:solidFill>
                <a:effectLst/>
                <a:latin typeface="Calibri" panose="020F0502020204030204" pitchFamily="34" charset="0"/>
              </a:rPr>
              <a:t>combination</a:t>
            </a:r>
            <a:r>
              <a:rPr lang="en-US" sz="2000" dirty="0"/>
              <a:t> </a:t>
            </a:r>
          </a:p>
          <a:p>
            <a:r>
              <a:rPr lang="en-US" sz="1800" b="1" i="0" u="none" strike="noStrike" dirty="0">
                <a:solidFill>
                  <a:srgbClr val="FFFFFF"/>
                </a:solidFill>
                <a:effectLst/>
                <a:latin typeface="Calibri" panose="020F0502020204030204" pitchFamily="34" charset="0"/>
              </a:rPr>
              <a:t>Channel type</a:t>
            </a:r>
            <a:r>
              <a:rPr lang="en-US" sz="2000" dirty="0"/>
              <a:t> </a:t>
            </a: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pPr marL="36900" indent="0">
              <a:buNone/>
            </a:pPr>
            <a:endParaRPr lang="en-US" sz="1600" dirty="0">
              <a:solidFill>
                <a:schemeClr val="tx1"/>
              </a:solidFill>
              <a:effectLst/>
              <a:latin typeface="Arial" panose="020B0604020202020204" pitchFamily="34" charset="0"/>
              <a:cs typeface="Arial" panose="020B0604020202020204" pitchFamily="34" charset="0"/>
            </a:endParaRPr>
          </a:p>
          <a:p>
            <a:endParaRPr lang="en-US" sz="1600" dirty="0">
              <a:solidFill>
                <a:schemeClr val="tx1"/>
              </a:solidFill>
              <a:effectLst/>
              <a:latin typeface="Arial" panose="020B0604020202020204" pitchFamily="34" charset="0"/>
              <a:cs typeface="Arial" panose="020B0604020202020204" pitchFamily="34" charset="0"/>
            </a:endParaRPr>
          </a:p>
          <a:p>
            <a:endParaRPr lang="en-US" sz="1400" dirty="0">
              <a:solidFill>
                <a:schemeClr val="tx1"/>
              </a:solidFill>
              <a:effectLst/>
              <a:latin typeface="Söhne"/>
              <a:cs typeface="Arial" panose="020B0604020202020204" pitchFamily="34" charset="0"/>
            </a:endParaRPr>
          </a:p>
        </p:txBody>
      </p:sp>
    </p:spTree>
    <p:extLst>
      <p:ext uri="{BB962C8B-B14F-4D97-AF65-F5344CB8AC3E}">
        <p14:creationId xmlns:p14="http://schemas.microsoft.com/office/powerpoint/2010/main" val="1358002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2F07C5-EE17-4175-D003-2BE79B2549A2}"/>
              </a:ext>
            </a:extLst>
          </p:cNvPr>
          <p:cNvPicPr>
            <a:picLocks noChangeAspect="1"/>
          </p:cNvPicPr>
          <p:nvPr/>
        </p:nvPicPr>
        <p:blipFill rotWithShape="1">
          <a:blip r:embed="rId2"/>
          <a:srcRect l="18416" t="39736" r="33540" b="23432"/>
          <a:stretch/>
        </p:blipFill>
        <p:spPr>
          <a:xfrm>
            <a:off x="344031" y="1013988"/>
            <a:ext cx="5305331" cy="2415012"/>
          </a:xfrm>
          <a:prstGeom prst="rect">
            <a:avLst/>
          </a:prstGeom>
        </p:spPr>
      </p:pic>
      <p:pic>
        <p:nvPicPr>
          <p:cNvPr id="11" name="Picture 10">
            <a:extLst>
              <a:ext uri="{FF2B5EF4-FFF2-40B4-BE49-F238E27FC236}">
                <a16:creationId xmlns:a16="http://schemas.microsoft.com/office/drawing/2014/main" id="{D1A7E22B-5DAA-E69E-E198-68CCB82EA67B}"/>
              </a:ext>
            </a:extLst>
          </p:cNvPr>
          <p:cNvPicPr>
            <a:picLocks noChangeAspect="1"/>
          </p:cNvPicPr>
          <p:nvPr/>
        </p:nvPicPr>
        <p:blipFill rotWithShape="1">
          <a:blip r:embed="rId3"/>
          <a:srcRect l="18268" t="47129" r="28639" b="17657"/>
          <a:stretch/>
        </p:blipFill>
        <p:spPr>
          <a:xfrm>
            <a:off x="6096000" y="1013988"/>
            <a:ext cx="5751969" cy="2415012"/>
          </a:xfrm>
          <a:prstGeom prst="rect">
            <a:avLst/>
          </a:prstGeom>
        </p:spPr>
      </p:pic>
      <p:pic>
        <p:nvPicPr>
          <p:cNvPr id="13" name="Picture 12">
            <a:extLst>
              <a:ext uri="{FF2B5EF4-FFF2-40B4-BE49-F238E27FC236}">
                <a16:creationId xmlns:a16="http://schemas.microsoft.com/office/drawing/2014/main" id="{53DE1FD9-8147-841E-193F-D3CFD3FA0602}"/>
              </a:ext>
            </a:extLst>
          </p:cNvPr>
          <p:cNvPicPr>
            <a:picLocks noChangeAspect="1"/>
          </p:cNvPicPr>
          <p:nvPr/>
        </p:nvPicPr>
        <p:blipFill rotWithShape="1">
          <a:blip r:embed="rId3"/>
          <a:srcRect l="17822" t="47129" r="28564" b="17657"/>
          <a:stretch/>
        </p:blipFill>
        <p:spPr>
          <a:xfrm>
            <a:off x="344031" y="3965979"/>
            <a:ext cx="5305331" cy="2550252"/>
          </a:xfrm>
          <a:prstGeom prst="rect">
            <a:avLst/>
          </a:prstGeom>
        </p:spPr>
      </p:pic>
      <p:pic>
        <p:nvPicPr>
          <p:cNvPr id="15" name="Picture 14">
            <a:extLst>
              <a:ext uri="{FF2B5EF4-FFF2-40B4-BE49-F238E27FC236}">
                <a16:creationId xmlns:a16="http://schemas.microsoft.com/office/drawing/2014/main" id="{DBD9ADB8-C061-8B30-603C-5834D953CD8A}"/>
              </a:ext>
            </a:extLst>
          </p:cNvPr>
          <p:cNvPicPr>
            <a:picLocks noChangeAspect="1"/>
          </p:cNvPicPr>
          <p:nvPr/>
        </p:nvPicPr>
        <p:blipFill rotWithShape="1">
          <a:blip r:embed="rId4"/>
          <a:srcRect l="15074" t="48845" r="28787" b="20264"/>
          <a:stretch/>
        </p:blipFill>
        <p:spPr>
          <a:xfrm>
            <a:off x="6096000" y="3965979"/>
            <a:ext cx="5751968" cy="2550252"/>
          </a:xfrm>
          <a:prstGeom prst="rect">
            <a:avLst/>
          </a:prstGeom>
        </p:spPr>
      </p:pic>
    </p:spTree>
    <p:extLst>
      <p:ext uri="{BB962C8B-B14F-4D97-AF65-F5344CB8AC3E}">
        <p14:creationId xmlns:p14="http://schemas.microsoft.com/office/powerpoint/2010/main" val="2306702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6. Correlation :-</a:t>
            </a:r>
          </a:p>
        </p:txBody>
      </p:sp>
      <p:pic>
        <p:nvPicPr>
          <p:cNvPr id="4" name="Picture 3">
            <a:extLst>
              <a:ext uri="{FF2B5EF4-FFF2-40B4-BE49-F238E27FC236}">
                <a16:creationId xmlns:a16="http://schemas.microsoft.com/office/drawing/2014/main" id="{9A644095-1D1D-312A-DCBB-CF6DF4AFB3CE}"/>
              </a:ext>
            </a:extLst>
          </p:cNvPr>
          <p:cNvPicPr>
            <a:picLocks noChangeAspect="1"/>
          </p:cNvPicPr>
          <p:nvPr/>
        </p:nvPicPr>
        <p:blipFill rotWithShape="1">
          <a:blip r:embed="rId2"/>
          <a:srcRect l="17079" t="43300" r="29158" b="25677"/>
          <a:stretch/>
        </p:blipFill>
        <p:spPr>
          <a:xfrm>
            <a:off x="464744" y="977774"/>
            <a:ext cx="5631256" cy="2127565"/>
          </a:xfrm>
          <a:prstGeom prst="rect">
            <a:avLst/>
          </a:prstGeom>
        </p:spPr>
      </p:pic>
      <p:pic>
        <p:nvPicPr>
          <p:cNvPr id="6" name="Picture 5">
            <a:extLst>
              <a:ext uri="{FF2B5EF4-FFF2-40B4-BE49-F238E27FC236}">
                <a16:creationId xmlns:a16="http://schemas.microsoft.com/office/drawing/2014/main" id="{E696A900-6DA4-D482-67C2-059DFE8442C7}"/>
              </a:ext>
            </a:extLst>
          </p:cNvPr>
          <p:cNvPicPr>
            <a:picLocks noChangeAspect="1"/>
          </p:cNvPicPr>
          <p:nvPr/>
        </p:nvPicPr>
        <p:blipFill rotWithShape="1">
          <a:blip r:embed="rId3"/>
          <a:srcRect l="13515" t="41452" r="13045" b="20132"/>
          <a:stretch/>
        </p:blipFill>
        <p:spPr>
          <a:xfrm>
            <a:off x="464744" y="3494638"/>
            <a:ext cx="5631256" cy="2738674"/>
          </a:xfrm>
          <a:prstGeom prst="rect">
            <a:avLst/>
          </a:prstGeom>
        </p:spPr>
      </p:pic>
      <p:pic>
        <p:nvPicPr>
          <p:cNvPr id="8" name="Picture 7">
            <a:extLst>
              <a:ext uri="{FF2B5EF4-FFF2-40B4-BE49-F238E27FC236}">
                <a16:creationId xmlns:a16="http://schemas.microsoft.com/office/drawing/2014/main" id="{6E683E83-6104-F266-D7BF-B35CF38CC70F}"/>
              </a:ext>
            </a:extLst>
          </p:cNvPr>
          <p:cNvPicPr>
            <a:picLocks noChangeAspect="1"/>
          </p:cNvPicPr>
          <p:nvPr/>
        </p:nvPicPr>
        <p:blipFill rotWithShape="1">
          <a:blip r:embed="rId4"/>
          <a:srcRect l="13887" t="45281" r="16015" b="18020"/>
          <a:stretch/>
        </p:blipFill>
        <p:spPr>
          <a:xfrm>
            <a:off x="6369112" y="977774"/>
            <a:ext cx="5445660" cy="2127565"/>
          </a:xfrm>
          <a:prstGeom prst="rect">
            <a:avLst/>
          </a:prstGeom>
        </p:spPr>
      </p:pic>
      <p:pic>
        <p:nvPicPr>
          <p:cNvPr id="16" name="Picture 15">
            <a:extLst>
              <a:ext uri="{FF2B5EF4-FFF2-40B4-BE49-F238E27FC236}">
                <a16:creationId xmlns:a16="http://schemas.microsoft.com/office/drawing/2014/main" id="{54F268AF-5684-92D4-23A0-888CA1C3E02F}"/>
              </a:ext>
            </a:extLst>
          </p:cNvPr>
          <p:cNvPicPr>
            <a:picLocks noChangeAspect="1"/>
          </p:cNvPicPr>
          <p:nvPr/>
        </p:nvPicPr>
        <p:blipFill rotWithShape="1">
          <a:blip r:embed="rId5"/>
          <a:srcRect l="8614" t="41320" r="13638" b="21585"/>
          <a:stretch/>
        </p:blipFill>
        <p:spPr>
          <a:xfrm>
            <a:off x="6369111" y="3494638"/>
            <a:ext cx="5445660" cy="2738674"/>
          </a:xfrm>
          <a:prstGeom prst="rect">
            <a:avLst/>
          </a:prstGeom>
        </p:spPr>
      </p:pic>
    </p:spTree>
    <p:extLst>
      <p:ext uri="{BB962C8B-B14F-4D97-AF65-F5344CB8AC3E}">
        <p14:creationId xmlns:p14="http://schemas.microsoft.com/office/powerpoint/2010/main" val="2024989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12192000" cy="640533"/>
          </a:xfrm>
        </p:spPr>
        <p:txBody>
          <a:bodyPr>
            <a:normAutofit/>
          </a:bodyPr>
          <a:lstStyle/>
          <a:p>
            <a:r>
              <a:rPr lang="en-US" sz="2800" b="1" dirty="0"/>
              <a:t>SUMMARY</a:t>
            </a:r>
          </a:p>
        </p:txBody>
      </p:sp>
      <p:sp>
        <p:nvSpPr>
          <p:cNvPr id="5" name="TextBox 4">
            <a:extLst>
              <a:ext uri="{FF2B5EF4-FFF2-40B4-BE49-F238E27FC236}">
                <a16:creationId xmlns:a16="http://schemas.microsoft.com/office/drawing/2014/main" id="{2C40A4D2-FBBD-1CCB-C1D1-07A63E5982B7}"/>
              </a:ext>
            </a:extLst>
          </p:cNvPr>
          <p:cNvSpPr txBox="1"/>
          <p:nvPr/>
        </p:nvSpPr>
        <p:spPr>
          <a:xfrm>
            <a:off x="697117" y="1258432"/>
            <a:ext cx="10945639" cy="5909310"/>
          </a:xfrm>
          <a:prstGeom prst="rect">
            <a:avLst/>
          </a:prstGeom>
          <a:noFill/>
        </p:spPr>
        <p:txBody>
          <a:bodyPr wrap="square" rtlCol="0">
            <a:spAutoFit/>
          </a:bodyPr>
          <a:lstStyle/>
          <a:p>
            <a:pPr marL="285750" indent="-285750">
              <a:buFont typeface="Wingdings" panose="05000000000000000000" pitchFamily="2" charset="2"/>
              <a:buChar char="Ø"/>
            </a:pPr>
            <a:r>
              <a:rPr lang="en-US" dirty="0"/>
              <a:t>Clients having lower income have lower chance of getting loan approved as compared to clients with higher income.</a:t>
            </a:r>
          </a:p>
          <a:p>
            <a:endParaRPr lang="en-US" dirty="0"/>
          </a:p>
          <a:p>
            <a:pPr marL="285750" indent="-285750">
              <a:buFont typeface="Wingdings" panose="05000000000000000000" pitchFamily="2" charset="2"/>
              <a:buChar char="Ø"/>
            </a:pPr>
            <a:r>
              <a:rPr lang="en-US" dirty="0"/>
              <a:t> Married clients have applied more for loans as compared to others and have better chances of getting their loan approved.</a:t>
            </a:r>
          </a:p>
          <a:p>
            <a:endParaRPr lang="en-US" dirty="0"/>
          </a:p>
          <a:p>
            <a:pPr marL="285750" indent="-285750">
              <a:buFont typeface="Wingdings" panose="05000000000000000000" pitchFamily="2" charset="2"/>
              <a:buChar char="Ø"/>
            </a:pPr>
            <a:r>
              <a:rPr lang="en-US" dirty="0"/>
              <a:t>Female clients have better chance of getting their loan approved as compared to men.</a:t>
            </a:r>
          </a:p>
          <a:p>
            <a:endParaRPr lang="en-US" dirty="0"/>
          </a:p>
          <a:p>
            <a:pPr marL="285750" indent="-285750">
              <a:buFont typeface="Wingdings" panose="05000000000000000000" pitchFamily="2" charset="2"/>
              <a:buChar char="Ø"/>
            </a:pPr>
            <a:r>
              <a:rPr lang="en-US" dirty="0"/>
              <a:t>Clients with work experience of about 0-5 years have shown to apply the most for loan. Further clients with lesser work experience have higher chances of getting their application cancelled.</a:t>
            </a:r>
          </a:p>
          <a:p>
            <a:endParaRPr lang="en-US" dirty="0"/>
          </a:p>
          <a:p>
            <a:pPr marL="285750" indent="-285750">
              <a:buFont typeface="Wingdings" panose="05000000000000000000" pitchFamily="2" charset="2"/>
              <a:buChar char="Ø"/>
            </a:pPr>
            <a:r>
              <a:rPr lang="en-US" dirty="0"/>
              <a:t>Clients being most educated have higher chances of getting approved as compared to ones with lower educations.</a:t>
            </a:r>
          </a:p>
          <a:p>
            <a:endParaRPr lang="en-US" dirty="0"/>
          </a:p>
          <a:p>
            <a:pPr marL="285750" indent="-285750">
              <a:buFont typeface="Wingdings" panose="05000000000000000000" pitchFamily="2" charset="2"/>
              <a:buChar char="Ø"/>
            </a:pPr>
            <a:r>
              <a:rPr lang="en-US" dirty="0"/>
              <a:t> Repeaters have higher chance of getting their applications rejected whereas new clients have much higher chances of getting approved.</a:t>
            </a:r>
          </a:p>
          <a:p>
            <a:endParaRPr lang="en-US" dirty="0"/>
          </a:p>
          <a:p>
            <a:pPr marL="285750" indent="-285750">
              <a:buFont typeface="Wingdings" panose="05000000000000000000" pitchFamily="2" charset="2"/>
              <a:buChar char="Ø"/>
            </a:pPr>
            <a:r>
              <a:rPr lang="en-US" dirty="0"/>
              <a:t> </a:t>
            </a:r>
            <a:r>
              <a:rPr lang="en-US" sz="1800" dirty="0">
                <a:solidFill>
                  <a:schemeClr val="tx1"/>
                </a:solidFill>
                <a:effectLst/>
                <a:cs typeface="Arial" panose="020B0604020202020204" pitchFamily="34" charset="0"/>
              </a:rPr>
              <a:t>High grouped interest rates have much higher chances of application getting approved</a:t>
            </a:r>
            <a:endParaRPr lang="en-US" dirty="0"/>
          </a:p>
          <a:p>
            <a:pPr marL="285750" indent="-285750">
              <a:buFont typeface="Wingdings" panose="05000000000000000000" pitchFamily="2" charset="2"/>
              <a:buChar char="Ø"/>
            </a:pPr>
            <a:endParaRPr lang="en-US" dirty="0"/>
          </a:p>
          <a:p>
            <a:endParaRPr lang="en-US"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3930544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515504E-E62C-A109-F984-5D2D2E258615}"/>
              </a:ext>
            </a:extLst>
          </p:cNvPr>
          <p:cNvSpPr txBox="1"/>
          <p:nvPr/>
        </p:nvSpPr>
        <p:spPr>
          <a:xfrm>
            <a:off x="-90535" y="2598003"/>
            <a:ext cx="12192000" cy="830997"/>
          </a:xfrm>
          <a:prstGeom prst="rect">
            <a:avLst/>
          </a:prstGeom>
          <a:noFill/>
        </p:spPr>
        <p:txBody>
          <a:bodyPr wrap="square" rtlCol="0">
            <a:spAutoFit/>
          </a:bodyPr>
          <a:lstStyle/>
          <a:p>
            <a:pPr algn="ctr"/>
            <a:r>
              <a:rPr lang="en-US" sz="4800" dirty="0"/>
              <a:t>APPLICATION_DATA</a:t>
            </a:r>
          </a:p>
        </p:txBody>
      </p:sp>
      <p:sp>
        <p:nvSpPr>
          <p:cNvPr id="11" name="TextBox 10">
            <a:extLst>
              <a:ext uri="{FF2B5EF4-FFF2-40B4-BE49-F238E27FC236}">
                <a16:creationId xmlns:a16="http://schemas.microsoft.com/office/drawing/2014/main" id="{9EF41437-65FC-6B84-B1B9-7500A73CD30F}"/>
              </a:ext>
            </a:extLst>
          </p:cNvPr>
          <p:cNvSpPr txBox="1"/>
          <p:nvPr/>
        </p:nvSpPr>
        <p:spPr>
          <a:xfrm>
            <a:off x="3195873" y="3739081"/>
            <a:ext cx="7930836" cy="369332"/>
          </a:xfrm>
          <a:prstGeom prst="rect">
            <a:avLst/>
          </a:prstGeom>
          <a:noFill/>
        </p:spPr>
        <p:txBody>
          <a:bodyPr wrap="square" rtlCol="0">
            <a:spAutoFit/>
          </a:bodyPr>
          <a:lstStyle/>
          <a:p>
            <a:r>
              <a:rPr lang="en-US" dirty="0"/>
              <a:t>Hyperlink for working file :- </a:t>
            </a:r>
            <a:r>
              <a:rPr lang="en-US" dirty="0" err="1">
                <a:hlinkClick r:id="rId2"/>
              </a:rPr>
              <a:t>Application_data</a:t>
            </a:r>
            <a:r>
              <a:rPr lang="en-US" dirty="0">
                <a:hlinkClick r:id="rId2"/>
              </a:rPr>
              <a:t> complete </a:t>
            </a:r>
            <a:endParaRPr lang="en-US" dirty="0"/>
          </a:p>
        </p:txBody>
      </p:sp>
      <p:sp>
        <p:nvSpPr>
          <p:cNvPr id="12" name="TextBox 11">
            <a:extLst>
              <a:ext uri="{FF2B5EF4-FFF2-40B4-BE49-F238E27FC236}">
                <a16:creationId xmlns:a16="http://schemas.microsoft.com/office/drawing/2014/main" id="{43DE0B24-D438-C506-34CC-EE1659B81D23}"/>
              </a:ext>
            </a:extLst>
          </p:cNvPr>
          <p:cNvSpPr txBox="1"/>
          <p:nvPr/>
        </p:nvSpPr>
        <p:spPr>
          <a:xfrm>
            <a:off x="289711" y="5830432"/>
            <a:ext cx="11811754" cy="646331"/>
          </a:xfrm>
          <a:prstGeom prst="rect">
            <a:avLst/>
          </a:prstGeom>
          <a:noFill/>
        </p:spPr>
        <p:txBody>
          <a:bodyPr wrap="square" rtlCol="0">
            <a:spAutoFit/>
          </a:bodyPr>
          <a:lstStyle/>
          <a:p>
            <a:r>
              <a:rPr lang="en-US" dirty="0"/>
              <a:t>NOTE:  Working files have been uploaded to google drive due to limit exceed </a:t>
            </a:r>
          </a:p>
          <a:p>
            <a:r>
              <a:rPr lang="en-US" dirty="0"/>
              <a:t>               All the tasks are performed in this working file and each task is divided into separate sheets </a:t>
            </a:r>
          </a:p>
        </p:txBody>
      </p:sp>
    </p:spTree>
    <p:extLst>
      <p:ext uri="{BB962C8B-B14F-4D97-AF65-F5344CB8AC3E}">
        <p14:creationId xmlns:p14="http://schemas.microsoft.com/office/powerpoint/2010/main" val="189413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r>
              <a:rPr lang="en-US" sz="1800" b="1" dirty="0"/>
              <a:t>1. Overall Approach of Analysis:-</a:t>
            </a:r>
          </a:p>
        </p:txBody>
      </p:sp>
      <p:sp>
        <p:nvSpPr>
          <p:cNvPr id="3" name="Content Placeholder 2">
            <a:extLst>
              <a:ext uri="{FF2B5EF4-FFF2-40B4-BE49-F238E27FC236}">
                <a16:creationId xmlns:a16="http://schemas.microsoft.com/office/drawing/2014/main" id="{7E957716-6906-C27B-B633-38B6CE521046}"/>
              </a:ext>
            </a:extLst>
          </p:cNvPr>
          <p:cNvSpPr>
            <a:spLocks noGrp="1"/>
          </p:cNvSpPr>
          <p:nvPr>
            <p:ph idx="1"/>
          </p:nvPr>
        </p:nvSpPr>
        <p:spPr>
          <a:xfrm>
            <a:off x="552262" y="1239380"/>
            <a:ext cx="11135761" cy="640533"/>
          </a:xfrm>
        </p:spPr>
        <p:txBody>
          <a:bodyPr>
            <a:noAutofit/>
          </a:bodyPr>
          <a:lstStyle/>
          <a:p>
            <a:pPr marL="36900" indent="0" algn="just">
              <a:buNone/>
            </a:pPr>
            <a:r>
              <a:rPr lang="en-US" sz="1200" b="0" i="0" dirty="0">
                <a:solidFill>
                  <a:schemeClr val="tx1"/>
                </a:solidFill>
                <a:effectLst/>
                <a:latin typeface="Arial" panose="020B0604020202020204" pitchFamily="34" charset="0"/>
                <a:cs typeface="Arial" panose="020B0604020202020204" pitchFamily="34" charset="0"/>
              </a:rPr>
              <a:t>The Bank loan statement is to analyze a dataset related to clients' loan applications and their payment difficulties. </a:t>
            </a:r>
          </a:p>
          <a:p>
            <a:pPr marL="36900" indent="0" algn="just">
              <a:buNone/>
            </a:pPr>
            <a:r>
              <a:rPr lang="en-US" sz="1200" b="0" i="0" dirty="0">
                <a:solidFill>
                  <a:schemeClr val="tx1"/>
                </a:solidFill>
                <a:effectLst/>
                <a:latin typeface="Arial" panose="020B0604020202020204" pitchFamily="34" charset="0"/>
                <a:cs typeface="Arial" panose="020B0604020202020204" pitchFamily="34" charset="0"/>
              </a:rPr>
              <a:t>The dataset consists of two main files: </a:t>
            </a:r>
          </a:p>
          <a:p>
            <a:pPr algn="just"/>
            <a:r>
              <a:rPr lang="en-US" sz="1200" b="0" i="0" dirty="0">
                <a:solidFill>
                  <a:schemeClr val="tx1"/>
                </a:solidFill>
                <a:effectLst/>
                <a:latin typeface="Arial" panose="020B0604020202020204" pitchFamily="34" charset="0"/>
                <a:cs typeface="Arial" panose="020B0604020202020204" pitchFamily="34" charset="0"/>
              </a:rPr>
              <a:t>"application_data.csv" containing client information at the time of application</a:t>
            </a:r>
          </a:p>
          <a:p>
            <a:pPr algn="just"/>
            <a:r>
              <a:rPr lang="en-US" sz="1200" b="0" i="0" dirty="0">
                <a:solidFill>
                  <a:schemeClr val="tx1"/>
                </a:solidFill>
                <a:effectLst/>
                <a:latin typeface="Arial" panose="020B0604020202020204" pitchFamily="34" charset="0"/>
                <a:cs typeface="Arial" panose="020B0604020202020204" pitchFamily="34" charset="0"/>
              </a:rPr>
              <a:t>"previous_application.csv" containing data about the client's previous loan applications.</a:t>
            </a:r>
          </a:p>
          <a:p>
            <a:pPr marL="36900" indent="0" algn="just">
              <a:buNone/>
            </a:pPr>
            <a:r>
              <a:rPr lang="en-US" sz="1200" b="0" i="0" dirty="0">
                <a:solidFill>
                  <a:schemeClr val="tx1"/>
                </a:solidFill>
                <a:effectLst/>
                <a:latin typeface="Arial" panose="020B0604020202020204" pitchFamily="34" charset="0"/>
                <a:cs typeface="Arial" panose="020B0604020202020204" pitchFamily="34" charset="0"/>
              </a:rPr>
              <a:t>Further explored the structure and contents of the dataset to gain a better understanding of the variables and their meanings. Used the "columns_description.csv" file as a data dictionary to interpret the variables.</a:t>
            </a:r>
          </a:p>
          <a:p>
            <a:pPr marL="36900" indent="0" algn="just">
              <a:buNone/>
            </a:pPr>
            <a:r>
              <a:rPr lang="en-US" sz="1200" i="0" dirty="0">
                <a:solidFill>
                  <a:schemeClr val="tx1"/>
                </a:solidFill>
                <a:effectLst/>
                <a:latin typeface="Arial" panose="020B0604020202020204" pitchFamily="34" charset="0"/>
                <a:cs typeface="Arial" panose="020B0604020202020204" pitchFamily="34" charset="0"/>
              </a:rPr>
              <a:t>Identify and handle missing values, outliers, and inconsistencies in the data and further </a:t>
            </a:r>
            <a:r>
              <a:rPr lang="en-US" sz="1200" dirty="0">
                <a:solidFill>
                  <a:schemeClr val="tx1"/>
                </a:solidFill>
                <a:effectLst/>
                <a:latin typeface="Arial" panose="020B0604020202020204" pitchFamily="34" charset="0"/>
                <a:cs typeface="Arial" panose="020B0604020202020204" pitchFamily="34" charset="0"/>
              </a:rPr>
              <a:t>p</a:t>
            </a:r>
            <a:r>
              <a:rPr lang="en-US" sz="1200" b="0" i="0" dirty="0">
                <a:solidFill>
                  <a:schemeClr val="tx1"/>
                </a:solidFill>
                <a:effectLst/>
                <a:latin typeface="Arial" panose="020B0604020202020204" pitchFamily="34" charset="0"/>
                <a:cs typeface="Arial" panose="020B0604020202020204" pitchFamily="34" charset="0"/>
              </a:rPr>
              <a:t>erformed an in-depth exploration of the dataset to uncover patterns, relationships, and trends.</a:t>
            </a:r>
          </a:p>
          <a:p>
            <a:pPr marL="36900" indent="0" algn="just">
              <a:buNone/>
            </a:pPr>
            <a:r>
              <a:rPr lang="en-US" sz="1200" dirty="0">
                <a:solidFill>
                  <a:schemeClr val="tx1"/>
                </a:solidFill>
                <a:effectLst/>
                <a:latin typeface="Arial" panose="020B0604020202020204" pitchFamily="34" charset="0"/>
                <a:cs typeface="Arial" panose="020B0604020202020204" pitchFamily="34" charset="0"/>
              </a:rPr>
              <a:t>After cleaning of data, following are columns consisting of categorical values and numerical values in the dataset :</a:t>
            </a:r>
          </a:p>
          <a:p>
            <a:pPr algn="just"/>
            <a:r>
              <a:rPr lang="en-US" sz="1200" b="0" i="0" dirty="0">
                <a:solidFill>
                  <a:schemeClr val="tx1"/>
                </a:solidFill>
                <a:effectLst/>
                <a:latin typeface="Arial" panose="020B0604020202020204" pitchFamily="34" charset="0"/>
                <a:cs typeface="Arial" panose="020B0604020202020204" pitchFamily="34" charset="0"/>
              </a:rPr>
              <a:t>Gender </a:t>
            </a:r>
          </a:p>
          <a:p>
            <a:pPr algn="just"/>
            <a:r>
              <a:rPr lang="en-US" sz="1200" dirty="0">
                <a:solidFill>
                  <a:schemeClr val="tx1"/>
                </a:solidFill>
                <a:effectLst/>
                <a:latin typeface="Arial" panose="020B0604020202020204" pitchFamily="34" charset="0"/>
                <a:cs typeface="Arial" panose="020B0604020202020204" pitchFamily="34" charset="0"/>
              </a:rPr>
              <a:t>Name Contract Type</a:t>
            </a:r>
          </a:p>
          <a:p>
            <a:pPr algn="just"/>
            <a:r>
              <a:rPr lang="en-US" sz="1200" b="0" i="0" dirty="0">
                <a:solidFill>
                  <a:schemeClr val="tx1"/>
                </a:solidFill>
                <a:effectLst/>
                <a:latin typeface="Arial" panose="020B0604020202020204" pitchFamily="34" charset="0"/>
                <a:cs typeface="Arial" panose="020B0604020202020204" pitchFamily="34" charset="0"/>
              </a:rPr>
              <a:t>Income Type</a:t>
            </a:r>
          </a:p>
          <a:p>
            <a:pPr algn="just"/>
            <a:r>
              <a:rPr lang="en-US" sz="1200" dirty="0">
                <a:solidFill>
                  <a:schemeClr val="tx1"/>
                </a:solidFill>
                <a:effectLst/>
                <a:latin typeface="Arial" panose="020B0604020202020204" pitchFamily="34" charset="0"/>
                <a:cs typeface="Arial" panose="020B0604020202020204" pitchFamily="34" charset="0"/>
              </a:rPr>
              <a:t>Education</a:t>
            </a:r>
          </a:p>
          <a:p>
            <a:pPr algn="just"/>
            <a:r>
              <a:rPr lang="en-US" sz="1200" b="0" i="0" dirty="0">
                <a:solidFill>
                  <a:schemeClr val="tx1"/>
                </a:solidFill>
                <a:effectLst/>
                <a:latin typeface="Arial" panose="020B0604020202020204" pitchFamily="34" charset="0"/>
                <a:cs typeface="Arial" panose="020B0604020202020204" pitchFamily="34" charset="0"/>
              </a:rPr>
              <a:t>Hou</a:t>
            </a:r>
            <a:r>
              <a:rPr lang="en-US" sz="1200" dirty="0">
                <a:solidFill>
                  <a:schemeClr val="tx1"/>
                </a:solidFill>
                <a:effectLst/>
                <a:latin typeface="Arial" panose="020B0604020202020204" pitchFamily="34" charset="0"/>
                <a:cs typeface="Arial" panose="020B0604020202020204" pitchFamily="34" charset="0"/>
              </a:rPr>
              <a:t>sing Type</a:t>
            </a:r>
          </a:p>
          <a:p>
            <a:pPr algn="just"/>
            <a:r>
              <a:rPr lang="en-US" sz="1200" b="0" i="0" dirty="0">
                <a:solidFill>
                  <a:schemeClr val="tx1"/>
                </a:solidFill>
                <a:effectLst/>
                <a:latin typeface="Arial" panose="020B0604020202020204" pitchFamily="34" charset="0"/>
                <a:cs typeface="Arial" panose="020B0604020202020204" pitchFamily="34" charset="0"/>
              </a:rPr>
              <a:t>Days Employed</a:t>
            </a:r>
          </a:p>
          <a:p>
            <a:pPr algn="just"/>
            <a:r>
              <a:rPr lang="en-US" sz="1200" dirty="0">
                <a:solidFill>
                  <a:schemeClr val="tx1"/>
                </a:solidFill>
                <a:effectLst/>
                <a:latin typeface="Arial" panose="020B0604020202020204" pitchFamily="34" charset="0"/>
                <a:cs typeface="Arial" panose="020B0604020202020204" pitchFamily="34" charset="0"/>
              </a:rPr>
              <a:t>Amount Income</a:t>
            </a:r>
          </a:p>
          <a:p>
            <a:pPr algn="just"/>
            <a:r>
              <a:rPr lang="en-US" sz="1200" b="0" i="0" dirty="0">
                <a:solidFill>
                  <a:schemeClr val="tx1"/>
                </a:solidFill>
                <a:effectLst/>
                <a:latin typeface="Arial" panose="020B0604020202020204" pitchFamily="34" charset="0"/>
                <a:cs typeface="Arial" panose="020B0604020202020204" pitchFamily="34" charset="0"/>
              </a:rPr>
              <a:t>Amount Credit</a:t>
            </a:r>
          </a:p>
          <a:p>
            <a:pPr algn="just"/>
            <a:r>
              <a:rPr lang="en-US" sz="1200" dirty="0">
                <a:solidFill>
                  <a:schemeClr val="tx1"/>
                </a:solidFill>
                <a:effectLst/>
                <a:latin typeface="Arial" panose="020B0604020202020204" pitchFamily="34" charset="0"/>
                <a:cs typeface="Arial" panose="020B0604020202020204" pitchFamily="34" charset="0"/>
              </a:rPr>
              <a:t>Amount Goods Price</a:t>
            </a:r>
            <a:endParaRPr lang="en-US" sz="1200" b="0" i="0" dirty="0">
              <a:solidFill>
                <a:schemeClr val="tx1"/>
              </a:solidFill>
              <a:effectLst/>
              <a:latin typeface="Arial" panose="020B0604020202020204" pitchFamily="34" charset="0"/>
              <a:cs typeface="Arial" panose="020B0604020202020204" pitchFamily="34" charset="0"/>
            </a:endParaRPr>
          </a:p>
          <a:p>
            <a:pPr marL="36900" indent="0" algn="just">
              <a:buNone/>
            </a:pPr>
            <a:endParaRPr lang="en-US" sz="1200" dirty="0">
              <a:solidFill>
                <a:schemeClr val="tx1"/>
              </a:solidFill>
              <a:effectLst/>
              <a:latin typeface="Arial" panose="020B0604020202020204" pitchFamily="34" charset="0"/>
              <a:cs typeface="Arial" panose="020B0604020202020204" pitchFamily="34" charset="0"/>
            </a:endParaRPr>
          </a:p>
          <a:p>
            <a:pPr marL="36900" indent="0" algn="just">
              <a:buNone/>
            </a:pPr>
            <a:endParaRPr lang="en-US" sz="1200" i="0" dirty="0">
              <a:solidFill>
                <a:schemeClr val="tx1"/>
              </a:solidFill>
              <a:effectLst/>
              <a:latin typeface="Arial" panose="020B0604020202020204" pitchFamily="34" charset="0"/>
              <a:cs typeface="Arial" panose="020B0604020202020204" pitchFamily="34" charset="0"/>
            </a:endParaRPr>
          </a:p>
          <a:p>
            <a:pPr marL="36900" indent="0" algn="just">
              <a:buNone/>
            </a:pPr>
            <a:endParaRPr lang="en-US" sz="1200" b="0" i="0" dirty="0">
              <a:solidFill>
                <a:schemeClr val="tx1"/>
              </a:solidFill>
              <a:effectLst/>
              <a:latin typeface="Arial" panose="020B0604020202020204" pitchFamily="34" charset="0"/>
              <a:cs typeface="Arial" panose="020B0604020202020204" pitchFamily="34" charset="0"/>
            </a:endParaRPr>
          </a:p>
          <a:p>
            <a:pPr marL="36900" indent="0" algn="just">
              <a:buNone/>
            </a:pPr>
            <a:endParaRPr lang="en-US" sz="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411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2. Find Missing Data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651850" y="1358020"/>
            <a:ext cx="10615707" cy="4433180"/>
          </a:xfrm>
        </p:spPr>
        <p:txBody>
          <a:bodyPr>
            <a:normAutofit/>
          </a:bodyPr>
          <a:lstStyle/>
          <a:p>
            <a:r>
              <a:rPr lang="en-US" sz="1800" dirty="0">
                <a:latin typeface="Arial" panose="020B0604020202020204" pitchFamily="34" charset="0"/>
                <a:cs typeface="Arial" panose="020B0604020202020204" pitchFamily="34" charset="0"/>
              </a:rPr>
              <a:t>I used COUNTBLANK() Function to determine number of blanks in the given data. Then I calculated total rows and further divided the total number of blanks in each column with total number of rows.</a:t>
            </a:r>
          </a:p>
          <a:p>
            <a:r>
              <a:rPr lang="en-US" sz="1800" dirty="0">
                <a:latin typeface="Arial" panose="020B0604020202020204" pitchFamily="34" charset="0"/>
                <a:cs typeface="Arial" panose="020B0604020202020204" pitchFamily="34" charset="0"/>
              </a:rPr>
              <a:t>After determining the number of blanks I removed all those columns whose percentage of null values is more than 10% </a:t>
            </a:r>
          </a:p>
          <a:p>
            <a:r>
              <a:rPr lang="en-US" sz="1800" dirty="0">
                <a:latin typeface="Arial" panose="020B0604020202020204" pitchFamily="34" charset="0"/>
                <a:cs typeface="Arial" panose="020B0604020202020204" pitchFamily="34" charset="0"/>
              </a:rPr>
              <a:t>Further kept only the relevant columns required for the analysis.</a:t>
            </a:r>
          </a:p>
        </p:txBody>
      </p:sp>
      <p:pic>
        <p:nvPicPr>
          <p:cNvPr id="7" name="Picture 6">
            <a:extLst>
              <a:ext uri="{FF2B5EF4-FFF2-40B4-BE49-F238E27FC236}">
                <a16:creationId xmlns:a16="http://schemas.microsoft.com/office/drawing/2014/main" id="{50B842A9-5343-29C4-BF89-636E54F19EFB}"/>
              </a:ext>
            </a:extLst>
          </p:cNvPr>
          <p:cNvPicPr>
            <a:picLocks noChangeAspect="1"/>
          </p:cNvPicPr>
          <p:nvPr/>
        </p:nvPicPr>
        <p:blipFill rotWithShape="1">
          <a:blip r:embed="rId2">
            <a:extLst>
              <a:ext uri="{28A0092B-C50C-407E-A947-70E740481C1C}">
                <a14:useLocalDpi xmlns:a14="http://schemas.microsoft.com/office/drawing/2010/main" val="0"/>
              </a:ext>
            </a:extLst>
          </a:blip>
          <a:srcRect l="6535" t="17426" r="78985" b="80198"/>
          <a:stretch/>
        </p:blipFill>
        <p:spPr>
          <a:xfrm>
            <a:off x="3992578" y="3820561"/>
            <a:ext cx="3334662" cy="307818"/>
          </a:xfrm>
          <a:prstGeom prst="rect">
            <a:avLst/>
          </a:prstGeom>
        </p:spPr>
      </p:pic>
      <p:pic>
        <p:nvPicPr>
          <p:cNvPr id="9" name="Picture 8">
            <a:extLst>
              <a:ext uri="{FF2B5EF4-FFF2-40B4-BE49-F238E27FC236}">
                <a16:creationId xmlns:a16="http://schemas.microsoft.com/office/drawing/2014/main" id="{5810A711-AD10-2398-F7DD-F70AF563C32B}"/>
              </a:ext>
            </a:extLst>
          </p:cNvPr>
          <p:cNvPicPr>
            <a:picLocks noChangeAspect="1"/>
          </p:cNvPicPr>
          <p:nvPr/>
        </p:nvPicPr>
        <p:blipFill rotWithShape="1">
          <a:blip r:embed="rId3">
            <a:extLst>
              <a:ext uri="{28A0092B-C50C-407E-A947-70E740481C1C}">
                <a14:useLocalDpi xmlns:a14="http://schemas.microsoft.com/office/drawing/2010/main" val="0"/>
              </a:ext>
            </a:extLst>
          </a:blip>
          <a:srcRect l="4530" t="45280" r="3392" b="45380"/>
          <a:stretch/>
        </p:blipFill>
        <p:spPr>
          <a:xfrm>
            <a:off x="416459" y="4639337"/>
            <a:ext cx="11226298" cy="640534"/>
          </a:xfrm>
          <a:prstGeom prst="rect">
            <a:avLst/>
          </a:prstGeom>
        </p:spPr>
      </p:pic>
    </p:spTree>
    <p:extLst>
      <p:ext uri="{BB962C8B-B14F-4D97-AF65-F5344CB8AC3E}">
        <p14:creationId xmlns:p14="http://schemas.microsoft.com/office/powerpoint/2010/main" val="1953569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3. Outliers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88888" y="847062"/>
            <a:ext cx="10615707" cy="4433180"/>
          </a:xfrm>
        </p:spPr>
        <p:txBody>
          <a:bodyPr>
            <a:normAutofit/>
          </a:bodyPr>
          <a:lstStyle/>
          <a:p>
            <a:r>
              <a:rPr lang="en-US" sz="1800" dirty="0">
                <a:latin typeface="Arial" panose="020B0604020202020204" pitchFamily="34" charset="0"/>
                <a:cs typeface="Arial" panose="020B0604020202020204" pitchFamily="34" charset="0"/>
              </a:rPr>
              <a:t>Determined the following Outliers using Quartile function method : </a:t>
            </a:r>
          </a:p>
        </p:txBody>
      </p:sp>
      <p:pic>
        <p:nvPicPr>
          <p:cNvPr id="4" name="Picture 3">
            <a:extLst>
              <a:ext uri="{FF2B5EF4-FFF2-40B4-BE49-F238E27FC236}">
                <a16:creationId xmlns:a16="http://schemas.microsoft.com/office/drawing/2014/main" id="{81D674D4-395D-E591-7F88-698B14B8B870}"/>
              </a:ext>
            </a:extLst>
          </p:cNvPr>
          <p:cNvPicPr>
            <a:picLocks noChangeAspect="1"/>
          </p:cNvPicPr>
          <p:nvPr/>
        </p:nvPicPr>
        <p:blipFill rotWithShape="1">
          <a:blip r:embed="rId2">
            <a:extLst>
              <a:ext uri="{28A0092B-C50C-407E-A947-70E740481C1C}">
                <a14:useLocalDpi xmlns:a14="http://schemas.microsoft.com/office/drawing/2010/main" val="0"/>
              </a:ext>
            </a:extLst>
          </a:blip>
          <a:srcRect l="34307" t="38812" r="20322" b="12352"/>
          <a:stretch/>
        </p:blipFill>
        <p:spPr>
          <a:xfrm>
            <a:off x="4816444" y="1822573"/>
            <a:ext cx="6506423" cy="3939399"/>
          </a:xfrm>
          <a:prstGeom prst="rect">
            <a:avLst/>
          </a:prstGeom>
        </p:spPr>
      </p:pic>
      <p:pic>
        <p:nvPicPr>
          <p:cNvPr id="10" name="Picture 9">
            <a:extLst>
              <a:ext uri="{FF2B5EF4-FFF2-40B4-BE49-F238E27FC236}">
                <a16:creationId xmlns:a16="http://schemas.microsoft.com/office/drawing/2014/main" id="{C75FC987-5338-16FF-0AD6-8D6B2248F464}"/>
              </a:ext>
            </a:extLst>
          </p:cNvPr>
          <p:cNvPicPr>
            <a:picLocks noChangeAspect="1"/>
          </p:cNvPicPr>
          <p:nvPr/>
        </p:nvPicPr>
        <p:blipFill rotWithShape="1">
          <a:blip r:embed="rId2">
            <a:extLst>
              <a:ext uri="{28A0092B-C50C-407E-A947-70E740481C1C}">
                <a14:useLocalDpi xmlns:a14="http://schemas.microsoft.com/office/drawing/2010/main" val="0"/>
              </a:ext>
            </a:extLst>
          </a:blip>
          <a:srcRect l="19678" t="29307" r="70594" b="53928"/>
          <a:stretch/>
        </p:blipFill>
        <p:spPr>
          <a:xfrm>
            <a:off x="869133" y="2550813"/>
            <a:ext cx="2511497" cy="2434812"/>
          </a:xfrm>
          <a:prstGeom prst="rect">
            <a:avLst/>
          </a:prstGeom>
        </p:spPr>
      </p:pic>
      <p:sp>
        <p:nvSpPr>
          <p:cNvPr id="11" name="TextBox 10">
            <a:extLst>
              <a:ext uri="{FF2B5EF4-FFF2-40B4-BE49-F238E27FC236}">
                <a16:creationId xmlns:a16="http://schemas.microsoft.com/office/drawing/2014/main" id="{96F6D100-5399-5EF3-9CA9-DEF9C90DF2D4}"/>
              </a:ext>
            </a:extLst>
          </p:cNvPr>
          <p:cNvSpPr txBox="1"/>
          <p:nvPr/>
        </p:nvSpPr>
        <p:spPr>
          <a:xfrm>
            <a:off x="3186820" y="6083929"/>
            <a:ext cx="538681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TARGET VS AMOUNT INCOME TOTAL</a:t>
            </a:r>
          </a:p>
        </p:txBody>
      </p:sp>
    </p:spTree>
    <p:extLst>
      <p:ext uri="{BB962C8B-B14F-4D97-AF65-F5344CB8AC3E}">
        <p14:creationId xmlns:p14="http://schemas.microsoft.com/office/powerpoint/2010/main" val="1568583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3. Outliers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88888" y="847062"/>
            <a:ext cx="10615707" cy="4433180"/>
          </a:xfrm>
        </p:spPr>
        <p:txBody>
          <a:bodyPr>
            <a:normAutofit/>
          </a:bodyPr>
          <a:lstStyle/>
          <a:p>
            <a:r>
              <a:rPr lang="en-US" sz="1800" dirty="0">
                <a:latin typeface="Arial" panose="020B0604020202020204" pitchFamily="34" charset="0"/>
                <a:cs typeface="Arial" panose="020B0604020202020204" pitchFamily="34" charset="0"/>
              </a:rPr>
              <a:t>Determined the following Outliers using Quartile function method : </a:t>
            </a:r>
          </a:p>
        </p:txBody>
      </p:sp>
      <p:sp>
        <p:nvSpPr>
          <p:cNvPr id="11" name="TextBox 10">
            <a:extLst>
              <a:ext uri="{FF2B5EF4-FFF2-40B4-BE49-F238E27FC236}">
                <a16:creationId xmlns:a16="http://schemas.microsoft.com/office/drawing/2014/main" id="{96F6D100-5399-5EF3-9CA9-DEF9C90DF2D4}"/>
              </a:ext>
            </a:extLst>
          </p:cNvPr>
          <p:cNvSpPr txBox="1"/>
          <p:nvPr/>
        </p:nvSpPr>
        <p:spPr>
          <a:xfrm>
            <a:off x="3186820" y="6083929"/>
            <a:ext cx="538681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TARGET VS AMOUNT CREDIT</a:t>
            </a:r>
          </a:p>
        </p:txBody>
      </p:sp>
      <p:pic>
        <p:nvPicPr>
          <p:cNvPr id="6" name="Picture 5">
            <a:extLst>
              <a:ext uri="{FF2B5EF4-FFF2-40B4-BE49-F238E27FC236}">
                <a16:creationId xmlns:a16="http://schemas.microsoft.com/office/drawing/2014/main" id="{9CBC74AC-79AA-7399-8D38-5C7566EB6C44}"/>
              </a:ext>
            </a:extLst>
          </p:cNvPr>
          <p:cNvPicPr>
            <a:picLocks noChangeAspect="1"/>
          </p:cNvPicPr>
          <p:nvPr/>
        </p:nvPicPr>
        <p:blipFill rotWithShape="1">
          <a:blip r:embed="rId2">
            <a:extLst>
              <a:ext uri="{28A0092B-C50C-407E-A947-70E740481C1C}">
                <a14:useLocalDpi xmlns:a14="http://schemas.microsoft.com/office/drawing/2010/main" val="0"/>
              </a:ext>
            </a:extLst>
          </a:blip>
          <a:srcRect l="32822" t="40264" r="20544" b="15644"/>
          <a:stretch/>
        </p:blipFill>
        <p:spPr>
          <a:xfrm>
            <a:off x="4590107" y="1692997"/>
            <a:ext cx="7113005" cy="3784349"/>
          </a:xfrm>
          <a:prstGeom prst="rect">
            <a:avLst/>
          </a:prstGeom>
        </p:spPr>
      </p:pic>
      <p:pic>
        <p:nvPicPr>
          <p:cNvPr id="8" name="Picture 7">
            <a:extLst>
              <a:ext uri="{FF2B5EF4-FFF2-40B4-BE49-F238E27FC236}">
                <a16:creationId xmlns:a16="http://schemas.microsoft.com/office/drawing/2014/main" id="{BE8FCD95-109A-7963-C69E-8372353386F2}"/>
              </a:ext>
            </a:extLst>
          </p:cNvPr>
          <p:cNvPicPr>
            <a:picLocks noChangeAspect="1"/>
          </p:cNvPicPr>
          <p:nvPr/>
        </p:nvPicPr>
        <p:blipFill rotWithShape="1">
          <a:blip r:embed="rId2">
            <a:extLst>
              <a:ext uri="{28A0092B-C50C-407E-A947-70E740481C1C}">
                <a14:useLocalDpi xmlns:a14="http://schemas.microsoft.com/office/drawing/2010/main" val="0"/>
              </a:ext>
            </a:extLst>
          </a:blip>
          <a:srcRect l="16782" t="29439" r="74455" b="53663"/>
          <a:stretch/>
        </p:blipFill>
        <p:spPr>
          <a:xfrm>
            <a:off x="905346" y="2562131"/>
            <a:ext cx="2415011" cy="2389694"/>
          </a:xfrm>
          <a:prstGeom prst="rect">
            <a:avLst/>
          </a:prstGeom>
        </p:spPr>
      </p:pic>
    </p:spTree>
    <p:extLst>
      <p:ext uri="{BB962C8B-B14F-4D97-AF65-F5344CB8AC3E}">
        <p14:creationId xmlns:p14="http://schemas.microsoft.com/office/powerpoint/2010/main" val="605836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9AFD-9B95-0CEA-78E5-630FBC10F444}"/>
              </a:ext>
            </a:extLst>
          </p:cNvPr>
          <p:cNvSpPr>
            <a:spLocks noGrp="1"/>
          </p:cNvSpPr>
          <p:nvPr>
            <p:ph type="title"/>
          </p:nvPr>
        </p:nvSpPr>
        <p:spPr>
          <a:xfrm>
            <a:off x="0" y="206529"/>
            <a:ext cx="4300395" cy="640533"/>
          </a:xfrm>
        </p:spPr>
        <p:txBody>
          <a:bodyPr>
            <a:normAutofit/>
          </a:bodyPr>
          <a:lstStyle/>
          <a:p>
            <a:pPr algn="l"/>
            <a:r>
              <a:rPr lang="en-US" sz="1800" b="1" dirty="0"/>
              <a:t>       3. Outliers :-</a:t>
            </a:r>
          </a:p>
        </p:txBody>
      </p:sp>
      <p:sp>
        <p:nvSpPr>
          <p:cNvPr id="5" name="Content Placeholder 4">
            <a:extLst>
              <a:ext uri="{FF2B5EF4-FFF2-40B4-BE49-F238E27FC236}">
                <a16:creationId xmlns:a16="http://schemas.microsoft.com/office/drawing/2014/main" id="{D54997D7-3F6F-6E61-D7A1-A8D5C0CD2DC9}"/>
              </a:ext>
            </a:extLst>
          </p:cNvPr>
          <p:cNvSpPr>
            <a:spLocks noGrp="1"/>
          </p:cNvSpPr>
          <p:nvPr>
            <p:ph idx="1"/>
          </p:nvPr>
        </p:nvSpPr>
        <p:spPr>
          <a:xfrm>
            <a:off x="488888" y="847062"/>
            <a:ext cx="10615707" cy="4433180"/>
          </a:xfrm>
        </p:spPr>
        <p:txBody>
          <a:bodyPr>
            <a:normAutofit/>
          </a:bodyPr>
          <a:lstStyle/>
          <a:p>
            <a:r>
              <a:rPr lang="en-US" sz="1800" dirty="0">
                <a:latin typeface="Arial" panose="020B0604020202020204" pitchFamily="34" charset="0"/>
                <a:cs typeface="Arial" panose="020B0604020202020204" pitchFamily="34" charset="0"/>
              </a:rPr>
              <a:t>Determined the following Outliers using Quartile function method : </a:t>
            </a:r>
          </a:p>
        </p:txBody>
      </p:sp>
      <p:sp>
        <p:nvSpPr>
          <p:cNvPr id="11" name="TextBox 10">
            <a:extLst>
              <a:ext uri="{FF2B5EF4-FFF2-40B4-BE49-F238E27FC236}">
                <a16:creationId xmlns:a16="http://schemas.microsoft.com/office/drawing/2014/main" id="{96F6D100-5399-5EF3-9CA9-DEF9C90DF2D4}"/>
              </a:ext>
            </a:extLst>
          </p:cNvPr>
          <p:cNvSpPr txBox="1"/>
          <p:nvPr/>
        </p:nvSpPr>
        <p:spPr>
          <a:xfrm>
            <a:off x="3186820" y="6083929"/>
            <a:ext cx="538681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TARGET VS AMOUNT ANNUITY</a:t>
            </a:r>
          </a:p>
        </p:txBody>
      </p:sp>
      <p:pic>
        <p:nvPicPr>
          <p:cNvPr id="4" name="Picture 3">
            <a:extLst>
              <a:ext uri="{FF2B5EF4-FFF2-40B4-BE49-F238E27FC236}">
                <a16:creationId xmlns:a16="http://schemas.microsoft.com/office/drawing/2014/main" id="{93B65209-9741-18A9-6DA2-6C75B3A96274}"/>
              </a:ext>
            </a:extLst>
          </p:cNvPr>
          <p:cNvPicPr>
            <a:picLocks noChangeAspect="1"/>
          </p:cNvPicPr>
          <p:nvPr/>
        </p:nvPicPr>
        <p:blipFill rotWithShape="1">
          <a:blip r:embed="rId2">
            <a:extLst>
              <a:ext uri="{28A0092B-C50C-407E-A947-70E740481C1C}">
                <a14:useLocalDpi xmlns:a14="http://schemas.microsoft.com/office/drawing/2010/main" val="0"/>
              </a:ext>
            </a:extLst>
          </a:blip>
          <a:srcRect l="32673" t="37887" r="21807" b="16040"/>
          <a:stretch/>
        </p:blipFill>
        <p:spPr>
          <a:xfrm>
            <a:off x="4925084" y="1828800"/>
            <a:ext cx="6518496" cy="3711183"/>
          </a:xfrm>
          <a:prstGeom prst="rect">
            <a:avLst/>
          </a:prstGeom>
        </p:spPr>
      </p:pic>
      <p:pic>
        <p:nvPicPr>
          <p:cNvPr id="9" name="Picture 8">
            <a:extLst>
              <a:ext uri="{FF2B5EF4-FFF2-40B4-BE49-F238E27FC236}">
                <a16:creationId xmlns:a16="http://schemas.microsoft.com/office/drawing/2014/main" id="{5E6AE502-787D-F622-9E9D-67096A56DF1C}"/>
              </a:ext>
            </a:extLst>
          </p:cNvPr>
          <p:cNvPicPr>
            <a:picLocks noChangeAspect="1"/>
          </p:cNvPicPr>
          <p:nvPr/>
        </p:nvPicPr>
        <p:blipFill rotWithShape="1">
          <a:blip r:embed="rId2">
            <a:extLst>
              <a:ext uri="{28A0092B-C50C-407E-A947-70E740481C1C}">
                <a14:useLocalDpi xmlns:a14="http://schemas.microsoft.com/office/drawing/2010/main" val="0"/>
              </a:ext>
            </a:extLst>
          </a:blip>
          <a:srcRect l="20940" t="31287" r="69332" b="51948"/>
          <a:stretch/>
        </p:blipFill>
        <p:spPr>
          <a:xfrm>
            <a:off x="1232260" y="2544024"/>
            <a:ext cx="2028813" cy="2154629"/>
          </a:xfrm>
          <a:prstGeom prst="rect">
            <a:avLst/>
          </a:prstGeom>
        </p:spPr>
      </p:pic>
    </p:spTree>
    <p:extLst>
      <p:ext uri="{BB962C8B-B14F-4D97-AF65-F5344CB8AC3E}">
        <p14:creationId xmlns:p14="http://schemas.microsoft.com/office/powerpoint/2010/main" val="11182915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424</TotalTime>
  <Words>2366</Words>
  <Application>Microsoft Office PowerPoint</Application>
  <PresentationFormat>Widescreen</PresentationFormat>
  <Paragraphs>219</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Calisto MT</vt:lpstr>
      <vt:lpstr>Söhne</vt:lpstr>
      <vt:lpstr>Wingdings</vt:lpstr>
      <vt:lpstr>Wingdings 2</vt:lpstr>
      <vt:lpstr>Slate</vt:lpstr>
      <vt:lpstr>BANK LOAN  CASE STUDY</vt:lpstr>
      <vt:lpstr>PROJECT DESCRIPTION :- </vt:lpstr>
      <vt:lpstr>TECH-STACK USED :-</vt:lpstr>
      <vt:lpstr>PowerPoint Presentation</vt:lpstr>
      <vt:lpstr>1. Overall Approach of Analysis:-</vt:lpstr>
      <vt:lpstr>       2. Find Missing Data :-</vt:lpstr>
      <vt:lpstr>       3. Outliers :-</vt:lpstr>
      <vt:lpstr>       3. Outliers :-</vt:lpstr>
      <vt:lpstr>       3. Outliers :-</vt:lpstr>
      <vt:lpstr>       4. Data Imbalance :-</vt:lpstr>
      <vt:lpstr>       4. Data Imbalance :-</vt:lpstr>
      <vt:lpstr>       4. Data Imbalance :-</vt:lpstr>
      <vt:lpstr>       5. Univariate Analysis :-</vt:lpstr>
      <vt:lpstr>       5. Univariate Analysis :-</vt:lpstr>
      <vt:lpstr>       5. Univariate Analysis :-</vt:lpstr>
      <vt:lpstr>       5. Segmented Univariate Analysis :-</vt:lpstr>
      <vt:lpstr>       5. Bivariate Analysis :-</vt:lpstr>
      <vt:lpstr>       5. Bivariate Analysis :-</vt:lpstr>
      <vt:lpstr>       6. Correlation :-</vt:lpstr>
      <vt:lpstr>       6. Correlation :-</vt:lpstr>
      <vt:lpstr>PowerPoint Presentation</vt:lpstr>
      <vt:lpstr>       2. Find Missing Data :-</vt:lpstr>
      <vt:lpstr>       3. Outliers :-</vt:lpstr>
      <vt:lpstr>       3. Outliers :-</vt:lpstr>
      <vt:lpstr>       4. Data Imbalance :-</vt:lpstr>
      <vt:lpstr>       4. Data Imbalance :-</vt:lpstr>
      <vt:lpstr>       5. Univariate Analysis :-</vt:lpstr>
      <vt:lpstr>       5. Univariate Analysis :-</vt:lpstr>
      <vt:lpstr>       5. Segmented Univariate Analysis :-</vt:lpstr>
      <vt:lpstr>       5. Bivariate Analysis :-</vt:lpstr>
      <vt:lpstr>       5. Bivariate Analysis :-</vt:lpstr>
      <vt:lpstr>       5. Bivariate Analysis :-</vt:lpstr>
      <vt:lpstr>       6. Correlation :-</vt:lpstr>
      <vt:lpstr>PowerPoint Presentation</vt:lpstr>
      <vt:lpstr>       6. Correlation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ARYAN AUDITTO</dc:creator>
  <cp:lastModifiedBy>digidrive 1</cp:lastModifiedBy>
  <cp:revision>2</cp:revision>
  <dcterms:created xsi:type="dcterms:W3CDTF">2023-06-12T06:37:46Z</dcterms:created>
  <dcterms:modified xsi:type="dcterms:W3CDTF">2023-06-12T14:33:15Z</dcterms:modified>
</cp:coreProperties>
</file>